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7" r:id="rId2"/>
    <p:sldId id="479" r:id="rId3"/>
    <p:sldId id="364" r:id="rId4"/>
    <p:sldId id="365" r:id="rId5"/>
    <p:sldId id="480" r:id="rId6"/>
    <p:sldId id="417" r:id="rId7"/>
    <p:sldId id="419" r:id="rId8"/>
    <p:sldId id="420" r:id="rId9"/>
    <p:sldId id="421" r:id="rId10"/>
    <p:sldId id="428" r:id="rId11"/>
    <p:sldId id="429" r:id="rId12"/>
    <p:sldId id="431" r:id="rId13"/>
    <p:sldId id="424" r:id="rId14"/>
    <p:sldId id="258" r:id="rId15"/>
    <p:sldId id="423" r:id="rId16"/>
    <p:sldId id="293" r:id="rId17"/>
    <p:sldId id="294" r:id="rId18"/>
    <p:sldId id="430" r:id="rId19"/>
    <p:sldId id="426" r:id="rId20"/>
    <p:sldId id="435" r:id="rId21"/>
    <p:sldId id="436" r:id="rId22"/>
    <p:sldId id="437" r:id="rId23"/>
    <p:sldId id="441" r:id="rId24"/>
    <p:sldId id="438" r:id="rId25"/>
    <p:sldId id="439" r:id="rId26"/>
    <p:sldId id="440" r:id="rId27"/>
    <p:sldId id="443" r:id="rId28"/>
    <p:sldId id="444" r:id="rId29"/>
    <p:sldId id="446" r:id="rId30"/>
    <p:sldId id="445" r:id="rId31"/>
    <p:sldId id="447" r:id="rId32"/>
    <p:sldId id="396" r:id="rId33"/>
    <p:sldId id="302" r:id="rId34"/>
    <p:sldId id="303" r:id="rId35"/>
    <p:sldId id="448" r:id="rId36"/>
    <p:sldId id="453" r:id="rId37"/>
    <p:sldId id="456" r:id="rId38"/>
    <p:sldId id="450" r:id="rId39"/>
    <p:sldId id="451" r:id="rId40"/>
    <p:sldId id="452" r:id="rId41"/>
    <p:sldId id="309" r:id="rId42"/>
    <p:sldId id="455" r:id="rId43"/>
    <p:sldId id="361" r:id="rId44"/>
    <p:sldId id="458" r:id="rId45"/>
    <p:sldId id="457" r:id="rId46"/>
    <p:sldId id="459" r:id="rId47"/>
    <p:sldId id="467" r:id="rId48"/>
    <p:sldId id="468" r:id="rId49"/>
    <p:sldId id="481" r:id="rId50"/>
    <p:sldId id="482" r:id="rId51"/>
    <p:sldId id="363" r:id="rId52"/>
    <p:sldId id="471" r:id="rId53"/>
    <p:sldId id="366" r:id="rId54"/>
    <p:sldId id="472" r:id="rId55"/>
    <p:sldId id="460" r:id="rId56"/>
    <p:sldId id="462" r:id="rId57"/>
    <p:sldId id="463" r:id="rId58"/>
    <p:sldId id="464" r:id="rId59"/>
    <p:sldId id="465" r:id="rId60"/>
    <p:sldId id="466" r:id="rId61"/>
    <p:sldId id="473" r:id="rId62"/>
    <p:sldId id="475" r:id="rId63"/>
    <p:sldId id="476" r:id="rId64"/>
    <p:sldId id="477" r:id="rId65"/>
    <p:sldId id="478" r:id="rId66"/>
    <p:sldId id="368" r:id="rId67"/>
    <p:sldId id="461" r:id="rId68"/>
    <p:sldId id="474" r:id="rId69"/>
    <p:sldId id="401" r:id="rId70"/>
    <p:sldId id="402" r:id="rId71"/>
    <p:sldId id="403" r:id="rId72"/>
    <p:sldId id="404" r:id="rId73"/>
    <p:sldId id="405" r:id="rId74"/>
    <p:sldId id="406" r:id="rId75"/>
    <p:sldId id="407" r:id="rId76"/>
    <p:sldId id="376" r:id="rId77"/>
    <p:sldId id="377" r:id="rId78"/>
    <p:sldId id="378" r:id="rId79"/>
    <p:sldId id="379" r:id="rId80"/>
    <p:sldId id="380" r:id="rId81"/>
    <p:sldId id="381" r:id="rId82"/>
    <p:sldId id="382" r:id="rId83"/>
    <p:sldId id="383" r:id="rId84"/>
    <p:sldId id="384" r:id="rId85"/>
    <p:sldId id="408" r:id="rId86"/>
    <p:sldId id="409" r:id="rId87"/>
    <p:sldId id="410" r:id="rId88"/>
    <p:sldId id="411" r:id="rId89"/>
    <p:sldId id="412"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71924"/>
  </p:normalViewPr>
  <p:slideViewPr>
    <p:cSldViewPr snapToGrid="0" snapToObjects="1">
      <p:cViewPr>
        <p:scale>
          <a:sx n="78" d="100"/>
          <a:sy n="78" d="100"/>
        </p:scale>
        <p:origin x="2504"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DCABBF-56A3-8143-B045-9BA49F636B2A}" type="datetimeFigureOut">
              <a:rPr lang="en-US" smtClean="0"/>
              <a:t>4/27/21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BD6F13-29D0-154D-8AAC-465C4D9EEE16}" type="slidenum">
              <a:rPr lang="en-US" smtClean="0"/>
              <a:t>‹#›</a:t>
            </a:fld>
            <a:endParaRPr lang="en-US"/>
          </a:p>
        </p:txBody>
      </p:sp>
    </p:spTree>
    <p:extLst>
      <p:ext uri="{BB962C8B-B14F-4D97-AF65-F5344CB8AC3E}">
        <p14:creationId xmlns:p14="http://schemas.microsoft.com/office/powerpoint/2010/main" val="23777715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3</a:t>
            </a:fld>
            <a:endParaRPr lang="it-IT"/>
          </a:p>
        </p:txBody>
      </p:sp>
    </p:spTree>
    <p:extLst>
      <p:ext uri="{BB962C8B-B14F-4D97-AF65-F5344CB8AC3E}">
        <p14:creationId xmlns:p14="http://schemas.microsoft.com/office/powerpoint/2010/main" val="1083162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a:solidFill>
                  <a:schemeClr val="tx1"/>
                </a:solidFill>
                <a:effectLst/>
                <a:latin typeface="+mn-lt"/>
                <a:ea typeface="+mn-ea"/>
                <a:cs typeface="+mn-cs"/>
              </a:rPr>
              <a:t>Knowledge-based</a:t>
            </a:r>
            <a:r>
              <a:rPr lang="en-GB" sz="1200" kern="1200">
                <a:solidFill>
                  <a:schemeClr val="tx1"/>
                </a:solidFill>
                <a:effectLst/>
                <a:latin typeface="+mn-lt"/>
                <a:ea typeface="+mn-ea"/>
                <a:cs typeface="+mn-cs"/>
              </a:rPr>
              <a:t> – based on statistical observations of intermolecular close contacts in large 3D databases (such as the Cambridge Structural Database or Protein Data Bank) which are used to derive statistical "potentials of mean force". This method is founded on the assumption that close intermolecular interactions between certain types of atoms or functional groups that occur more frequently than one would expect by a random distribution are likely to be energetically favorable and therefore contribute favorably to binding affinity.</a:t>
            </a:r>
          </a:p>
        </p:txBody>
      </p:sp>
      <p:sp>
        <p:nvSpPr>
          <p:cNvPr id="4" name="Slide Number Placeholder 3"/>
          <p:cNvSpPr>
            <a:spLocks noGrp="1"/>
          </p:cNvSpPr>
          <p:nvPr>
            <p:ph type="sldNum" sz="quarter" idx="5"/>
          </p:nvPr>
        </p:nvSpPr>
        <p:spPr/>
        <p:txBody>
          <a:bodyPr/>
          <a:lstStyle/>
          <a:p>
            <a:fld id="{4FBD6F13-29D0-154D-8AAC-465C4D9EEE16}" type="slidenum">
              <a:rPr lang="en-US" smtClean="0"/>
              <a:t>49</a:t>
            </a:fld>
            <a:endParaRPr lang="en-US"/>
          </a:p>
        </p:txBody>
      </p:sp>
    </p:spTree>
    <p:extLst>
      <p:ext uri="{BB962C8B-B14F-4D97-AF65-F5344CB8AC3E}">
        <p14:creationId xmlns:p14="http://schemas.microsoft.com/office/powerpoint/2010/main" val="138564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a:solidFill>
                  <a:schemeClr val="tx1"/>
                </a:solidFill>
                <a:effectLst/>
                <a:latin typeface="+mn-lt"/>
                <a:ea typeface="+mn-ea"/>
                <a:cs typeface="+mn-cs"/>
              </a:rPr>
              <a:t>Machine-learning </a:t>
            </a:r>
            <a:r>
              <a:rPr lang="en-GB" sz="1200" kern="1200">
                <a:solidFill>
                  <a:schemeClr val="tx1"/>
                </a:solidFill>
                <a:effectLst/>
                <a:latin typeface="+mn-lt"/>
                <a:ea typeface="+mn-ea"/>
                <a:cs typeface="+mn-cs"/>
              </a:rPr>
              <a:t>– Unlike classical scoring functions, machine-learning scoring functions are characterized by not assuming a predetermined functional form for the relationship between binding affinity and the structural features describing the protein-ligand complex.[ In this way, the functional form is inferred directly from the data. Machine-learning scoring functions have consistently been found to outperform classical scoring functions at binding affinity prediction of diverse protein-ligand complexes. This has also been the case for target-specific complexes, although the advantage is target-dependent and mainly depends on the volume of relevant data available. When appropriate care is taken, machine-learning scoring functions tend to strongly outperform classical scoring functions at the related problem of structure-based virtual screening. Furthermore, if data specific for the target is available, this performance gap widens.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FBD6F13-29D0-154D-8AAC-465C4D9EEE16}" type="slidenum">
              <a:rPr lang="en-US" smtClean="0"/>
              <a:t>50</a:t>
            </a:fld>
            <a:endParaRPr lang="en-US"/>
          </a:p>
        </p:txBody>
      </p:sp>
    </p:spTree>
    <p:extLst>
      <p:ext uri="{BB962C8B-B14F-4D97-AF65-F5344CB8AC3E}">
        <p14:creationId xmlns:p14="http://schemas.microsoft.com/office/powerpoint/2010/main" val="78580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9FA56C-7662-244C-B9CB-AAFF6CEEEE51}" type="slidenum">
              <a:rPr lang="en-US" smtClean="0"/>
              <a:t>51</a:t>
            </a:fld>
            <a:endParaRPr lang="en-US"/>
          </a:p>
        </p:txBody>
      </p:sp>
    </p:spTree>
    <p:extLst>
      <p:ext uri="{BB962C8B-B14F-4D97-AF65-F5344CB8AC3E}">
        <p14:creationId xmlns:p14="http://schemas.microsoft.com/office/powerpoint/2010/main" val="2103724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75</a:t>
            </a:fld>
            <a:endParaRPr 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2EF555-7726-C044-A65D-C4B4BBE6F023}" type="slidenum">
              <a:rPr lang="en-US"/>
              <a:pPr/>
              <a:t>82</a:t>
            </a:fld>
            <a:endParaRPr lang="en-US"/>
          </a:p>
        </p:txBody>
      </p:sp>
      <p:sp>
        <p:nvSpPr>
          <p:cNvPr id="1378306" name="Rectangle 2"/>
          <p:cNvSpPr>
            <a:spLocks noGrp="1" noRot="1" noChangeAspect="1" noChangeArrowheads="1" noTextEdit="1"/>
          </p:cNvSpPr>
          <p:nvPr>
            <p:ph type="sldImg"/>
          </p:nvPr>
        </p:nvSpPr>
        <p:spPr bwMode="auto">
          <a:xfrm>
            <a:off x="1182688" y="709613"/>
            <a:ext cx="4537075" cy="3403600"/>
          </a:xfrm>
          <a:prstGeom prst="rect">
            <a:avLst/>
          </a:prstGeom>
          <a:solidFill>
            <a:srgbClr val="FFFFFF"/>
          </a:solidFill>
          <a:ln>
            <a:solidFill>
              <a:srgbClr val="000000"/>
            </a:solidFill>
            <a:miter lim="800000"/>
            <a:headEnd/>
            <a:tailEnd/>
          </a:ln>
        </p:spPr>
      </p:sp>
      <p:sp>
        <p:nvSpPr>
          <p:cNvPr id="1378307" name="Text Box 3"/>
          <p:cNvSpPr txBox="1">
            <a:spLocks noGrp="1" noChangeArrowheads="1"/>
          </p:cNvSpPr>
          <p:nvPr>
            <p:ph type="body" idx="1"/>
          </p:nvPr>
        </p:nvSpPr>
        <p:spPr bwMode="auto">
          <a:xfrm>
            <a:off x="941785" y="4328584"/>
            <a:ext cx="5016103" cy="184666"/>
          </a:xfrm>
          <a:prstGeom prst="rect">
            <a:avLst/>
          </a:prstGeom>
          <a:noFill/>
          <a:ln>
            <a:miter lim="800000"/>
            <a:headEnd/>
            <a:tailEnd/>
          </a:ln>
        </p:spPr>
        <p:txBody>
          <a:bodyPr lIns="0" tIns="0" rIns="0" bIns="0">
            <a:prstTxWarp prst="textNoShape">
              <a:avLst/>
            </a:prstTxWarp>
            <a:spAutoFit/>
          </a:bodyPr>
          <a:lstStyle/>
          <a:p>
            <a:endParaRPr lang="it-IT"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83</a:t>
            </a:fld>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dirty="0"/>
              <a:t>The top structure of the top cluster hase</a:t>
            </a:r>
            <a:r>
              <a:rPr lang="it-IT" baseline="0" dirty="0"/>
              <a:t> an interface RMSD of only 1.1 A to the first model of NMR structure. The second cluster in which  oner component is  90° rotated has an HADDOCK score very similar, therefore in this case additional experimental information has to be taken into account to completely rule out alternatives to the highest-scoring solution. </a:t>
            </a:r>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84</a:t>
            </a:fld>
            <a:endParaRPr 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Text Box 1"/>
          <p:cNvSpPr txBox="1">
            <a:spLocks noChangeArrowheads="1"/>
          </p:cNvSpPr>
          <p:nvPr/>
        </p:nvSpPr>
        <p:spPr bwMode="auto">
          <a:xfrm>
            <a:off x="925935" y="685728"/>
            <a:ext cx="5007733" cy="3428634"/>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it-IT"/>
          </a:p>
        </p:txBody>
      </p:sp>
      <p:sp>
        <p:nvSpPr>
          <p:cNvPr id="100355" name="Text Box 2"/>
          <p:cNvSpPr txBox="1">
            <a:spLocks noGrp="1" noChangeArrowheads="1"/>
          </p:cNvSpPr>
          <p:nvPr>
            <p:ph type="body"/>
          </p:nvPr>
        </p:nvSpPr>
        <p:spPr>
          <a:xfrm>
            <a:off x="685640" y="4343913"/>
            <a:ext cx="5488322" cy="4114361"/>
          </a:xfrm>
          <a:noFill/>
          <a:ln/>
        </p:spPr>
        <p:txBody>
          <a:bodyPr lIns="90000" tIns="46800" rIns="90000" bIns="46800" anchor="ct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a:ea typeface="DejaVu Sans" charset="0"/>
              <a:cs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0E5E794F-F403-6B40-91AF-FDEAC07552DC}" type="slidenum">
              <a:rPr lang="it-IT" smtClean="0"/>
              <a:pPr/>
              <a:t>87</a:t>
            </a:fld>
            <a:endParaRPr 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Text Box 1"/>
          <p:cNvSpPr txBox="1">
            <a:spLocks noChangeArrowheads="1"/>
          </p:cNvSpPr>
          <p:nvPr/>
        </p:nvSpPr>
        <p:spPr bwMode="auto">
          <a:xfrm>
            <a:off x="925935" y="685728"/>
            <a:ext cx="5007733" cy="3428634"/>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it-IT"/>
          </a:p>
        </p:txBody>
      </p:sp>
      <p:sp>
        <p:nvSpPr>
          <p:cNvPr id="75779" name="Text Box 2"/>
          <p:cNvSpPr txBox="1">
            <a:spLocks noGrp="1" noChangeArrowheads="1"/>
          </p:cNvSpPr>
          <p:nvPr>
            <p:ph type="body"/>
          </p:nvPr>
        </p:nvSpPr>
        <p:spPr>
          <a:xfrm>
            <a:off x="685640" y="4343912"/>
            <a:ext cx="5488322" cy="4115823"/>
          </a:xfrm>
          <a:noFill/>
          <a:ln/>
        </p:spPr>
        <p:txBody>
          <a:bodyPr wrap="none" anchor="ctr"/>
          <a:lstStyle/>
          <a:p>
            <a:endParaRPr lang="it-IT"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4</a:t>
            </a:fld>
            <a:endParaRPr lang="it-IT"/>
          </a:p>
        </p:txBody>
      </p:sp>
    </p:spTree>
    <p:extLst>
      <p:ext uri="{BB962C8B-B14F-4D97-AF65-F5344CB8AC3E}">
        <p14:creationId xmlns:p14="http://schemas.microsoft.com/office/powerpoint/2010/main" val="1888798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Text Box 1"/>
          <p:cNvSpPr txBox="1">
            <a:spLocks noChangeArrowheads="1"/>
          </p:cNvSpPr>
          <p:nvPr/>
        </p:nvSpPr>
        <p:spPr bwMode="auto">
          <a:xfrm>
            <a:off x="925935" y="685728"/>
            <a:ext cx="5007733" cy="3428634"/>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it-IT"/>
          </a:p>
        </p:txBody>
      </p:sp>
      <p:sp>
        <p:nvSpPr>
          <p:cNvPr id="75779" name="Text Box 2"/>
          <p:cNvSpPr txBox="1">
            <a:spLocks noGrp="1" noChangeArrowheads="1"/>
          </p:cNvSpPr>
          <p:nvPr>
            <p:ph type="body"/>
          </p:nvPr>
        </p:nvSpPr>
        <p:spPr>
          <a:xfrm>
            <a:off x="685640" y="4343912"/>
            <a:ext cx="5488322" cy="4115823"/>
          </a:xfrm>
          <a:noFill/>
          <a:ln/>
        </p:spPr>
        <p:txBody>
          <a:bodyPr wrap="none" anchor="ctr"/>
          <a:lstStyle/>
          <a:p>
            <a:endParaRPr lang="it-IT"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4FBD6F13-29D0-154D-8AAC-465C4D9EEE16}" type="slidenum">
              <a:rPr lang="en-US" smtClean="0"/>
              <a:t>7</a:t>
            </a:fld>
            <a:endParaRPr lang="en-US"/>
          </a:p>
        </p:txBody>
      </p:sp>
    </p:spTree>
    <p:extLst>
      <p:ext uri="{BB962C8B-B14F-4D97-AF65-F5344CB8AC3E}">
        <p14:creationId xmlns:p14="http://schemas.microsoft.com/office/powerpoint/2010/main" val="1799820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4FBD6F13-29D0-154D-8AAC-465C4D9EEE16}" type="slidenum">
              <a:rPr lang="en-US" smtClean="0"/>
              <a:t>41</a:t>
            </a:fld>
            <a:endParaRPr lang="en-US"/>
          </a:p>
        </p:txBody>
      </p:sp>
    </p:spTree>
    <p:extLst>
      <p:ext uri="{BB962C8B-B14F-4D97-AF65-F5344CB8AC3E}">
        <p14:creationId xmlns:p14="http://schemas.microsoft.com/office/powerpoint/2010/main" val="10757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GB" sz="1200" kern="1200">
                <a:solidFill>
                  <a:schemeClr val="tx1"/>
                </a:solidFill>
                <a:effectLst/>
                <a:latin typeface="+mn-lt"/>
                <a:ea typeface="+mn-ea"/>
                <a:cs typeface="+mn-cs"/>
              </a:rPr>
              <a:t>A key to the success of rigid body methods is that the shape complementarity term allows for some overlaps, and hence the methods are able to tolerate moderate differences between bound and unbound (separately crystallized) structures. </a:t>
            </a:r>
            <a:endParaRPr lang="en-GB"/>
          </a:p>
          <a:p>
            <a:pPr marL="0" marR="0" lvl="0" indent="0" algn="l" defTabSz="4572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Rigid body methods including PIPER perform exhaustive sampling of the conformational space on a dense grid, and hence certainly sample some near-native structures. However, the need for tolerating some steric clashes due to docking unbound protein structures requires the use of approximate scoring functions, and reducing sensitivity to conformational differences also reduces specificity. Therefore, the docked conformations that are close to the native structure do not necessarily have the lowest energies, whereas low energy conformations may occur far from the X-ray structures. </a:t>
            </a:r>
            <a:endParaRPr lang="en-GB"/>
          </a:p>
        </p:txBody>
      </p:sp>
      <p:sp>
        <p:nvSpPr>
          <p:cNvPr id="4" name="Segnaposto numero diapositiva 3"/>
          <p:cNvSpPr>
            <a:spLocks noGrp="1"/>
          </p:cNvSpPr>
          <p:nvPr>
            <p:ph type="sldNum" sz="quarter" idx="10"/>
          </p:nvPr>
        </p:nvSpPr>
        <p:spPr/>
        <p:txBody>
          <a:bodyPr/>
          <a:lstStyle/>
          <a:p>
            <a:fld id="{0E5E794F-F403-6B40-91AF-FDEAC07552DC}" type="slidenum">
              <a:rPr lang="it-IT" smtClean="0"/>
              <a:pPr/>
              <a:t>43</a:t>
            </a:fld>
            <a:endParaRPr lang="it-IT"/>
          </a:p>
        </p:txBody>
      </p:sp>
    </p:spTree>
    <p:extLst>
      <p:ext uri="{BB962C8B-B14F-4D97-AF65-F5344CB8AC3E}">
        <p14:creationId xmlns:p14="http://schemas.microsoft.com/office/powerpoint/2010/main" val="3989928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Corbel" panose="020B0503020204020204" pitchFamily="34" charset="0"/>
                <a:ea typeface="+mn-ea"/>
                <a:cs typeface="+mn-cs"/>
              </a:rPr>
              <a:t>Scoring functions are mathematical functions used to approximately predict the binding affinity between two molecules after they have been docked.</a:t>
            </a:r>
          </a:p>
          <a:p>
            <a:endParaRPr lang="en-GB" sz="1200" kern="1200">
              <a:solidFill>
                <a:schemeClr val="tx1"/>
              </a:solidFill>
              <a:effectLst/>
              <a:latin typeface="Corbel" panose="020B0503020204020204" pitchFamily="34" charset="0"/>
              <a:ea typeface="+mn-ea"/>
              <a:cs typeface="+mn-cs"/>
            </a:endParaRPr>
          </a:p>
          <a:p>
            <a:r>
              <a:rPr lang="en-GB" sz="1200" kern="1200">
                <a:solidFill>
                  <a:schemeClr val="tx1"/>
                </a:solidFill>
                <a:effectLst/>
                <a:latin typeface="Corbel" panose="020B0503020204020204" pitchFamily="34" charset="0"/>
                <a:ea typeface="+mn-ea"/>
                <a:cs typeface="+mn-cs"/>
              </a:rPr>
              <a:t>Scoring functions are normally parameterized (or trained) against a data set consisting of experimentally determined binding affinities between molecular species similar to the species that one wishes to predict.</a:t>
            </a:r>
          </a:p>
          <a:p>
            <a:r>
              <a:rPr lang="en-GB" sz="1200" kern="1200">
                <a:solidFill>
                  <a:schemeClr val="tx1"/>
                </a:solidFill>
                <a:effectLst/>
                <a:latin typeface="Corbel" panose="020B0503020204020204" pitchFamily="34" charset="0"/>
                <a:ea typeface="+mn-ea"/>
                <a:cs typeface="+mn-cs"/>
              </a:rPr>
              <a:t>For currently used methods aiming to predict affinities of ligands for proteins the following must first be known or predicted:</a:t>
            </a:r>
          </a:p>
          <a:p>
            <a:endParaRPr lang="en-GB" sz="1200" kern="1200">
              <a:solidFill>
                <a:schemeClr val="tx1"/>
              </a:solidFill>
              <a:effectLst/>
              <a:latin typeface="Corbel" panose="020B0503020204020204" pitchFamily="34" charset="0"/>
              <a:ea typeface="+mn-ea"/>
              <a:cs typeface="+mn-cs"/>
            </a:endParaRPr>
          </a:p>
          <a:p>
            <a:r>
              <a:rPr lang="en-GB" sz="1200" b="1" kern="1200">
                <a:solidFill>
                  <a:schemeClr val="tx1"/>
                </a:solidFill>
                <a:effectLst/>
                <a:latin typeface="Corbel" panose="020B0503020204020204" pitchFamily="34" charset="0"/>
                <a:ea typeface="+mn-ea"/>
                <a:cs typeface="+mn-cs"/>
              </a:rPr>
              <a:t>Protein tertiary structure </a:t>
            </a:r>
            <a:r>
              <a:rPr lang="en-GB" sz="1200" kern="1200">
                <a:solidFill>
                  <a:schemeClr val="tx1"/>
                </a:solidFill>
                <a:effectLst/>
                <a:latin typeface="Corbel" panose="020B0503020204020204" pitchFamily="34" charset="0"/>
                <a:ea typeface="+mn-ea"/>
                <a:cs typeface="+mn-cs"/>
              </a:rPr>
              <a:t>– arrangement of the protein atoms in three-dimensional space. Protein structures may be determined by experimental techniques such as X-ray crystallography or solution phase NMR methods or predicted by homology modelling.</a:t>
            </a:r>
          </a:p>
          <a:p>
            <a:r>
              <a:rPr lang="en-GB" sz="1200" b="1" kern="1200">
                <a:solidFill>
                  <a:schemeClr val="tx1"/>
                </a:solidFill>
                <a:effectLst/>
                <a:latin typeface="Corbel" panose="020B0503020204020204" pitchFamily="34" charset="0"/>
                <a:ea typeface="+mn-ea"/>
                <a:cs typeface="+mn-cs"/>
              </a:rPr>
              <a:t>Ligand active conformation </a:t>
            </a:r>
            <a:r>
              <a:rPr lang="en-GB" sz="1200" kern="1200">
                <a:solidFill>
                  <a:schemeClr val="tx1"/>
                </a:solidFill>
                <a:effectLst/>
                <a:latin typeface="Corbel" panose="020B0503020204020204" pitchFamily="34" charset="0"/>
                <a:ea typeface="+mn-ea"/>
                <a:cs typeface="+mn-cs"/>
              </a:rPr>
              <a:t>– three-dimensional shape of the ligand when bound to the protein</a:t>
            </a:r>
          </a:p>
          <a:p>
            <a:r>
              <a:rPr lang="en-GB" sz="1200" b="1" kern="1200">
                <a:solidFill>
                  <a:schemeClr val="tx1"/>
                </a:solidFill>
                <a:effectLst/>
                <a:latin typeface="Corbel" panose="020B0503020204020204" pitchFamily="34" charset="0"/>
                <a:ea typeface="+mn-ea"/>
                <a:cs typeface="+mn-cs"/>
              </a:rPr>
              <a:t>Binding-mode</a:t>
            </a:r>
            <a:r>
              <a:rPr lang="en-GB" sz="1200" kern="1200">
                <a:solidFill>
                  <a:schemeClr val="tx1"/>
                </a:solidFill>
                <a:effectLst/>
                <a:latin typeface="Corbel" panose="020B0503020204020204" pitchFamily="34" charset="0"/>
                <a:ea typeface="+mn-ea"/>
                <a:cs typeface="+mn-cs"/>
              </a:rPr>
              <a:t> – orientation of the two binding partners relative to each other in the complex</a:t>
            </a:r>
          </a:p>
          <a:p>
            <a:r>
              <a:rPr lang="en-GB" sz="1200" u="sng" kern="1200">
                <a:solidFill>
                  <a:schemeClr val="tx1"/>
                </a:solidFill>
                <a:effectLst/>
                <a:latin typeface="Corbel" panose="020B0503020204020204" pitchFamily="34" charset="0"/>
                <a:ea typeface="+mn-ea"/>
                <a:cs typeface="+mn-cs"/>
              </a:rPr>
              <a:t>The above information yields the three-dimensional structure of the complex</a:t>
            </a:r>
            <a:r>
              <a:rPr lang="en-GB" sz="1200" kern="1200">
                <a:solidFill>
                  <a:schemeClr val="tx1"/>
                </a:solidFill>
                <a:effectLst/>
                <a:latin typeface="Corbel" panose="020B0503020204020204" pitchFamily="34" charset="0"/>
                <a:ea typeface="+mn-ea"/>
                <a:cs typeface="+mn-cs"/>
              </a:rPr>
              <a:t>. Based on this structure, the scoring function can then estimate the strength of the association between the two molecules in the complex using one of the methods outlined in the following.</a:t>
            </a:r>
          </a:p>
        </p:txBody>
      </p:sp>
      <p:sp>
        <p:nvSpPr>
          <p:cNvPr id="4" name="Slide Number Placeholder 3"/>
          <p:cNvSpPr>
            <a:spLocks noGrp="1"/>
          </p:cNvSpPr>
          <p:nvPr>
            <p:ph type="sldNum" sz="quarter" idx="5"/>
          </p:nvPr>
        </p:nvSpPr>
        <p:spPr/>
        <p:txBody>
          <a:bodyPr/>
          <a:lstStyle/>
          <a:p>
            <a:fld id="{4FBD6F13-29D0-154D-8AAC-465C4D9EEE16}" type="slidenum">
              <a:rPr lang="en-US" smtClean="0"/>
              <a:t>45</a:t>
            </a:fld>
            <a:endParaRPr lang="en-US"/>
          </a:p>
        </p:txBody>
      </p:sp>
    </p:spTree>
    <p:extLst>
      <p:ext uri="{BB962C8B-B14F-4D97-AF65-F5344CB8AC3E}">
        <p14:creationId xmlns:p14="http://schemas.microsoft.com/office/powerpoint/2010/main" val="201133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Different programs use different force fields</a:t>
            </a:r>
          </a:p>
          <a:p>
            <a:r>
              <a:rPr lang="en-GB" sz="1200" b="0" i="0" kern="1200">
                <a:solidFill>
                  <a:schemeClr val="tx1"/>
                </a:solidFill>
                <a:effectLst/>
                <a:latin typeface="+mn-lt"/>
                <a:ea typeface="+mn-ea"/>
                <a:cs typeface="+mn-cs"/>
              </a:rPr>
              <a:t>The first three types, force-field, empirical and knowledge-based, are commonly referred to as classical scoring functions and are characterized by assuming their contributions to binding are linearly combined. Due to this constraint, classical scoring functions are unable to take advantage of large amounts of training data.</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In machine-learning scoring functions the functional form is inferred directly from the data.</a:t>
            </a:r>
          </a:p>
          <a:p>
            <a:endParaRPr lang="it-IT"/>
          </a:p>
        </p:txBody>
      </p:sp>
      <p:sp>
        <p:nvSpPr>
          <p:cNvPr id="4" name="Slide Number Placeholder 3"/>
          <p:cNvSpPr>
            <a:spLocks noGrp="1"/>
          </p:cNvSpPr>
          <p:nvPr>
            <p:ph type="sldNum" sz="quarter" idx="5"/>
          </p:nvPr>
        </p:nvSpPr>
        <p:spPr/>
        <p:txBody>
          <a:bodyPr/>
          <a:lstStyle/>
          <a:p>
            <a:fld id="{4FBD6F13-29D0-154D-8AAC-465C4D9EEE16}" type="slidenum">
              <a:rPr lang="en-US" smtClean="0"/>
              <a:t>46</a:t>
            </a:fld>
            <a:endParaRPr lang="en-US"/>
          </a:p>
        </p:txBody>
      </p:sp>
    </p:spTree>
    <p:extLst>
      <p:ext uri="{BB962C8B-B14F-4D97-AF65-F5344CB8AC3E}">
        <p14:creationId xmlns:p14="http://schemas.microsoft.com/office/powerpoint/2010/main" val="108635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kern="1200">
                <a:solidFill>
                  <a:schemeClr val="tx1"/>
                </a:solidFill>
                <a:effectLst/>
                <a:latin typeface="+mn-lt"/>
                <a:ea typeface="+mn-ea"/>
                <a:cs typeface="+mn-cs"/>
              </a:rPr>
              <a:t>Force field </a:t>
            </a:r>
            <a:r>
              <a:rPr lang="en-GB" sz="1200" kern="1200">
                <a:solidFill>
                  <a:schemeClr val="tx1"/>
                </a:solidFill>
                <a:effectLst/>
                <a:latin typeface="+mn-lt"/>
                <a:ea typeface="+mn-ea"/>
                <a:cs typeface="+mn-cs"/>
              </a:rPr>
              <a:t>– affinities are estimated by summing the strength of intermolecular van der Waals and electrostatic interactions between all atoms of the two molecules in the complex </a:t>
            </a:r>
            <a:r>
              <a:rPr lang="en-GB" sz="1200" u="sng" kern="1200">
                <a:solidFill>
                  <a:schemeClr val="tx1"/>
                </a:solidFill>
                <a:effectLst/>
                <a:latin typeface="+mn-lt"/>
                <a:ea typeface="+mn-ea"/>
                <a:cs typeface="+mn-cs"/>
              </a:rPr>
              <a:t>using a force field</a:t>
            </a:r>
            <a:r>
              <a:rPr lang="en-GB" sz="1200" kern="1200">
                <a:solidFill>
                  <a:schemeClr val="tx1"/>
                </a:solidFill>
                <a:effectLst/>
                <a:latin typeface="+mn-lt"/>
                <a:ea typeface="+mn-ea"/>
                <a:cs typeface="+mn-cs"/>
              </a:rPr>
              <a:t>. The intramolecular energies (also referred to as strain energy) of the two binding partners are also frequently included. Finally since the binding normally takes place in the presence of water, the desolvation energies of the ligand and of the protein are sometimes taken into account using implicit solvation methods such as GBSA or PBSA</a:t>
            </a:r>
          </a:p>
          <a:p>
            <a:endParaRPr lang="it-IT"/>
          </a:p>
        </p:txBody>
      </p:sp>
      <p:sp>
        <p:nvSpPr>
          <p:cNvPr id="4" name="Slide Number Placeholder 3"/>
          <p:cNvSpPr>
            <a:spLocks noGrp="1"/>
          </p:cNvSpPr>
          <p:nvPr>
            <p:ph type="sldNum" sz="quarter" idx="5"/>
          </p:nvPr>
        </p:nvSpPr>
        <p:spPr/>
        <p:txBody>
          <a:bodyPr/>
          <a:lstStyle/>
          <a:p>
            <a:fld id="{4FBD6F13-29D0-154D-8AAC-465C4D9EEE16}" type="slidenum">
              <a:rPr lang="en-US" smtClean="0"/>
              <a:t>47</a:t>
            </a:fld>
            <a:endParaRPr lang="en-US"/>
          </a:p>
        </p:txBody>
      </p:sp>
    </p:spTree>
    <p:extLst>
      <p:ext uri="{BB962C8B-B14F-4D97-AF65-F5344CB8AC3E}">
        <p14:creationId xmlns:p14="http://schemas.microsoft.com/office/powerpoint/2010/main" val="3346140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a:solidFill>
                  <a:schemeClr val="tx1"/>
                </a:solidFill>
                <a:effectLst/>
                <a:latin typeface="+mn-lt"/>
                <a:ea typeface="+mn-ea"/>
                <a:cs typeface="+mn-cs"/>
              </a:rPr>
              <a:t>Empirical</a:t>
            </a:r>
            <a:r>
              <a:rPr lang="en-GB" sz="1200" kern="1200">
                <a:solidFill>
                  <a:schemeClr val="tx1"/>
                </a:solidFill>
                <a:effectLst/>
                <a:latin typeface="+mn-lt"/>
                <a:ea typeface="+mn-ea"/>
                <a:cs typeface="+mn-cs"/>
              </a:rPr>
              <a:t> – based on counting the number of various types of interactions between the two binding partners. Counting may be based on the number of ligand and receptor atoms in contact with each other or by calculating the change in solvent accessible surface area (</a:t>
            </a:r>
            <a:r>
              <a:rPr lang="el-GR" sz="1200" kern="1200">
                <a:solidFill>
                  <a:schemeClr val="tx1"/>
                </a:solidFill>
                <a:effectLst/>
                <a:latin typeface="+mn-lt"/>
                <a:ea typeface="+mn-ea"/>
                <a:cs typeface="+mn-cs"/>
              </a:rPr>
              <a:t>Δ</a:t>
            </a:r>
            <a:r>
              <a:rPr lang="en-GB" sz="1200" kern="1200">
                <a:solidFill>
                  <a:schemeClr val="tx1"/>
                </a:solidFill>
                <a:effectLst/>
                <a:latin typeface="+mn-lt"/>
                <a:ea typeface="+mn-ea"/>
                <a:cs typeface="+mn-cs"/>
              </a:rPr>
              <a:t>SASA) in the complex compared to the uncomplexed ligand and protein. The coefficients of the scoring function are usually fit using multiple linear regression methods. These interactions terms of the function may include for example:</a:t>
            </a:r>
          </a:p>
          <a:p>
            <a:pPr marL="171450" indent="-171450">
              <a:buFont typeface="Arial" panose="020B0604020202020204" pitchFamily="34" charset="0"/>
              <a:buChar char="•"/>
            </a:pPr>
            <a:r>
              <a:rPr lang="en-GB" sz="1200" b="1" kern="1200">
                <a:solidFill>
                  <a:schemeClr val="tx1"/>
                </a:solidFill>
                <a:effectLst/>
                <a:latin typeface="+mn-lt"/>
                <a:ea typeface="+mn-ea"/>
                <a:cs typeface="+mn-cs"/>
              </a:rPr>
              <a:t>hydrophobic — hydrophobic </a:t>
            </a:r>
            <a:r>
              <a:rPr lang="en-GB" sz="1200" kern="1200">
                <a:solidFill>
                  <a:schemeClr val="tx1"/>
                </a:solidFill>
                <a:effectLst/>
                <a:latin typeface="+mn-lt"/>
                <a:ea typeface="+mn-ea"/>
                <a:cs typeface="+mn-cs"/>
              </a:rPr>
              <a:t>contacts (favorable),</a:t>
            </a:r>
          </a:p>
          <a:p>
            <a:pPr marL="171450" indent="-171450">
              <a:buFont typeface="Arial" panose="020B0604020202020204" pitchFamily="34" charset="0"/>
              <a:buChar char="•"/>
            </a:pPr>
            <a:r>
              <a:rPr lang="en-GB" sz="1200" b="1" kern="1200">
                <a:solidFill>
                  <a:schemeClr val="tx1"/>
                </a:solidFill>
                <a:effectLst/>
                <a:latin typeface="+mn-lt"/>
                <a:ea typeface="+mn-ea"/>
                <a:cs typeface="+mn-cs"/>
              </a:rPr>
              <a:t>hydrophobic — hydrophilic</a:t>
            </a:r>
            <a:r>
              <a:rPr lang="en-GB" sz="1200" kern="1200">
                <a:solidFill>
                  <a:schemeClr val="tx1"/>
                </a:solidFill>
                <a:effectLst/>
                <a:latin typeface="+mn-lt"/>
                <a:ea typeface="+mn-ea"/>
                <a:cs typeface="+mn-cs"/>
              </a:rPr>
              <a:t> contacts (unfavorable) (Accounts for unmet hydrogen bonds, which are an important enthalpic contribution to binding. One lost hydrogen bond can account for 1–2 orders of magnitude in binding affinity),</a:t>
            </a:r>
          </a:p>
          <a:p>
            <a:pPr marL="171450" indent="-171450">
              <a:buFont typeface="Arial" panose="020B0604020202020204" pitchFamily="34" charset="0"/>
              <a:buChar char="•"/>
            </a:pPr>
            <a:r>
              <a:rPr lang="en-GB" sz="1200" b="1" kern="1200">
                <a:solidFill>
                  <a:schemeClr val="tx1"/>
                </a:solidFill>
                <a:effectLst/>
                <a:latin typeface="+mn-lt"/>
                <a:ea typeface="+mn-ea"/>
                <a:cs typeface="+mn-cs"/>
              </a:rPr>
              <a:t>number of hydrogen bonds </a:t>
            </a:r>
            <a:r>
              <a:rPr lang="en-GB" sz="1200" kern="1200">
                <a:solidFill>
                  <a:schemeClr val="tx1"/>
                </a:solidFill>
                <a:effectLst/>
                <a:latin typeface="+mn-lt"/>
                <a:ea typeface="+mn-ea"/>
                <a:cs typeface="+mn-cs"/>
              </a:rPr>
              <a:t>(favorable contribution to affinity, especially if shielded from solvent, if solvent exposed no contribution),</a:t>
            </a:r>
          </a:p>
          <a:p>
            <a:pPr marL="171450" indent="-171450">
              <a:buFont typeface="Arial" panose="020B0604020202020204" pitchFamily="34" charset="0"/>
              <a:buChar char="•"/>
            </a:pPr>
            <a:r>
              <a:rPr lang="en-GB" sz="1200" b="1" kern="1200">
                <a:solidFill>
                  <a:schemeClr val="tx1"/>
                </a:solidFill>
                <a:effectLst/>
                <a:latin typeface="+mn-lt"/>
                <a:ea typeface="+mn-ea"/>
                <a:cs typeface="+mn-cs"/>
              </a:rPr>
              <a:t>number of rotatable bonds immobilized in complex formation </a:t>
            </a:r>
            <a:r>
              <a:rPr lang="en-GB" sz="1200" kern="1200">
                <a:solidFill>
                  <a:schemeClr val="tx1"/>
                </a:solidFill>
                <a:effectLst/>
                <a:latin typeface="+mn-lt"/>
                <a:ea typeface="+mn-ea"/>
                <a:cs typeface="+mn-cs"/>
              </a:rPr>
              <a:t>(unfavorable conformational entropy contribution).</a:t>
            </a:r>
          </a:p>
          <a:p>
            <a:endParaRPr lang="en-IT"/>
          </a:p>
        </p:txBody>
      </p:sp>
      <p:sp>
        <p:nvSpPr>
          <p:cNvPr id="4" name="Slide Number Placeholder 3"/>
          <p:cNvSpPr>
            <a:spLocks noGrp="1"/>
          </p:cNvSpPr>
          <p:nvPr>
            <p:ph type="sldNum" sz="quarter" idx="5"/>
          </p:nvPr>
        </p:nvSpPr>
        <p:spPr/>
        <p:txBody>
          <a:bodyPr/>
          <a:lstStyle/>
          <a:p>
            <a:fld id="{4FBD6F13-29D0-154D-8AAC-465C4D9EEE16}" type="slidenum">
              <a:rPr lang="en-US" smtClean="0"/>
              <a:t>48</a:t>
            </a:fld>
            <a:endParaRPr lang="en-US"/>
          </a:p>
        </p:txBody>
      </p:sp>
    </p:spTree>
    <p:extLst>
      <p:ext uri="{BB962C8B-B14F-4D97-AF65-F5344CB8AC3E}">
        <p14:creationId xmlns:p14="http://schemas.microsoft.com/office/powerpoint/2010/main" val="3203570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81500F-7BC3-8443-8B44-C811A20B582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228738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1500F-7BC3-8443-8B44-C811A20B582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406481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1500F-7BC3-8443-8B44-C811A20B582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41025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1500F-7BC3-8443-8B44-C811A20B582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691420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81500F-7BC3-8443-8B44-C811A20B5826}" type="datetimeFigureOut">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836603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81500F-7BC3-8443-8B44-C811A20B582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590904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81500F-7BC3-8443-8B44-C811A20B5826}" type="datetimeFigureOut">
              <a:rPr lang="en-US" smtClean="0"/>
              <a:t>4/27/21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330440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81500F-7BC3-8443-8B44-C811A20B5826}" type="datetimeFigureOut">
              <a:rPr lang="en-US" smtClean="0"/>
              <a:t>4/27/21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2320336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1500F-7BC3-8443-8B44-C811A20B5826}" type="datetimeFigureOut">
              <a:rPr lang="en-US" smtClean="0"/>
              <a:t>4/27/21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3235137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81500F-7BC3-8443-8B44-C811A20B582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38019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81500F-7BC3-8443-8B44-C811A20B5826}" type="datetimeFigureOut">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840861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500F-7BC3-8443-8B44-C811A20B5826}" type="datetimeFigureOut">
              <a:rPr lang="en-US" smtClean="0"/>
              <a:t>4/27/21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0B36D-9481-AE4F-9FEC-17A4A80A23C5}" type="slidenum">
              <a:rPr lang="en-US" smtClean="0"/>
              <a:t>‹#›</a:t>
            </a:fld>
            <a:endParaRPr lang="en-US"/>
          </a:p>
        </p:txBody>
      </p:sp>
    </p:spTree>
    <p:extLst>
      <p:ext uri="{BB962C8B-B14F-4D97-AF65-F5344CB8AC3E}">
        <p14:creationId xmlns:p14="http://schemas.microsoft.com/office/powerpoint/2010/main" val="2218366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wikipedia.org/wiki/What_We_Talk_About_When_We_Talk_About_Lov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pdb101.rcsb.org/learn/guide-to-understanding-pdb-data/introduc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robetta.bakerlab.org/alascansubmit.jsp" TargetMode="External"/><Relationship Id="rId5" Type="http://schemas.openxmlformats.org/officeDocument/2006/relationships/image" Target="../media/image3.png"/><Relationship Id="rId4" Type="http://schemas.openxmlformats.org/officeDocument/2006/relationships/hyperlink" Target="http://cpclab.uni-duesseldorf.de/dspp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prism.ccbb.ku.edu.tr/hotpoint/" TargetMode="External"/><Relationship Id="rId3" Type="http://schemas.openxmlformats.org/officeDocument/2006/relationships/image" Target="../media/image4.png"/><Relationship Id="rId7" Type="http://schemas.openxmlformats.org/officeDocument/2006/relationships/hyperlink" Target="http://crick.mbu.iisc.ernet.in/~PI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hyperlink" Target="http://haddocking.org" TargetMode="Externa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hyperlink" Target="http://www.nmr.chem.uu.nl/haddock" TargetMode="External"/><Relationship Id="rId9" Type="http://schemas.openxmlformats.org/officeDocument/2006/relationships/image" Target="../media/image33.png"/><Relationship Id="rId1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8" Type="http://schemas.openxmlformats.org/officeDocument/2006/relationships/hyperlink" Target="http://bioinfo3d.cs.tau.ac.il/PatchDock/" TargetMode="External"/><Relationship Id="rId3" Type="http://schemas.openxmlformats.org/officeDocument/2006/relationships/hyperlink" Target="http://haddock.chem.uu.nl" TargetMode="External"/><Relationship Id="rId7" Type="http://schemas.openxmlformats.org/officeDocument/2006/relationships/hyperlink" Target="http://vakser.bioinformatics.ku.edu/resources/gramm/grammx"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rosettadock.graylab.jhu.edu/submit" TargetMode="External"/><Relationship Id="rId5" Type="http://schemas.openxmlformats.org/officeDocument/2006/relationships/hyperlink" Target="http://www.molsoft.com/protein_protein_docking.html" TargetMode="External"/><Relationship Id="rId4" Type="http://schemas.openxmlformats.org/officeDocument/2006/relationships/hyperlink" Target="http://cluspro.bu.edu" TargetMode="External"/><Relationship Id="rId9" Type="http://schemas.openxmlformats.org/officeDocument/2006/relationships/hyperlink" Target="http://hexserver.loria.f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1514" y="3407372"/>
            <a:ext cx="7772400" cy="1015663"/>
          </a:xfrm>
          <a:prstGeom prst="rect">
            <a:avLst/>
          </a:prstGeom>
          <a:noFill/>
        </p:spPr>
        <p:txBody>
          <a:bodyPr wrap="square" rtlCol="0">
            <a:spAutoFit/>
          </a:bodyPr>
          <a:lstStyle/>
          <a:p>
            <a:pPr algn="ctr"/>
            <a:r>
              <a:rPr lang="en-US" sz="2000" dirty="0">
                <a:latin typeface="Corbel"/>
                <a:cs typeface="Corbel"/>
              </a:rPr>
              <a:t>Allegra Via</a:t>
            </a:r>
          </a:p>
          <a:p>
            <a:pPr algn="ctr"/>
            <a:r>
              <a:rPr lang="en-US" sz="2000" i="1" dirty="0">
                <a:latin typeface="Corbel"/>
                <a:cs typeface="Corbel"/>
              </a:rPr>
              <a:t>Institute of Molecular Biology and Pathology</a:t>
            </a:r>
          </a:p>
          <a:p>
            <a:pPr algn="ctr"/>
            <a:r>
              <a:rPr lang="en-US" sz="2000" i="1" dirty="0">
                <a:latin typeface="Corbel"/>
                <a:cs typeface="Corbel"/>
              </a:rPr>
              <a:t>National Research Council, Italy</a:t>
            </a:r>
          </a:p>
        </p:txBody>
      </p:sp>
      <p:sp>
        <p:nvSpPr>
          <p:cNvPr id="9" name="Subtitle 2"/>
          <p:cNvSpPr>
            <a:spLocks noGrp="1"/>
          </p:cNvSpPr>
          <p:nvPr>
            <p:ph type="subTitle" idx="1"/>
          </p:nvPr>
        </p:nvSpPr>
        <p:spPr>
          <a:xfrm>
            <a:off x="743541" y="1960558"/>
            <a:ext cx="7827966" cy="1213949"/>
          </a:xfrm>
        </p:spPr>
        <p:txBody>
          <a:bodyPr>
            <a:noAutofit/>
          </a:bodyPr>
          <a:lstStyle/>
          <a:p>
            <a:r>
              <a:rPr lang="it-IT"/>
              <a:t>PPI 3D complex prediction and interfaces</a:t>
            </a:r>
          </a:p>
          <a:p>
            <a:r>
              <a:rPr lang="it-IT" sz="2400"/>
              <a:t>(What we talk about when we talk about docking)</a:t>
            </a:r>
            <a:endParaRPr lang="it-IT" sz="2400">
              <a:hlinkClick r:id="rId2"/>
            </a:endParaRPr>
          </a:p>
        </p:txBody>
      </p:sp>
      <p:pic>
        <p:nvPicPr>
          <p:cNvPr id="13" name="Picture 12">
            <a:extLst>
              <a:ext uri="{FF2B5EF4-FFF2-40B4-BE49-F238E27FC236}">
                <a16:creationId xmlns:a16="http://schemas.microsoft.com/office/drawing/2014/main" id="{A39EC032-0174-FC44-9F18-94484B7D195E}"/>
              </a:ext>
            </a:extLst>
          </p:cNvPr>
          <p:cNvPicPr>
            <a:picLocks noChangeAspect="1"/>
          </p:cNvPicPr>
          <p:nvPr/>
        </p:nvPicPr>
        <p:blipFill>
          <a:blip r:embed="rId3"/>
          <a:stretch>
            <a:fillRect/>
          </a:stretch>
        </p:blipFill>
        <p:spPr>
          <a:xfrm>
            <a:off x="717484" y="4558322"/>
            <a:ext cx="1405003" cy="1405003"/>
          </a:xfrm>
          <a:prstGeom prst="rect">
            <a:avLst/>
          </a:prstGeom>
        </p:spPr>
      </p:pic>
    </p:spTree>
    <p:extLst>
      <p:ext uri="{BB962C8B-B14F-4D97-AF65-F5344CB8AC3E}">
        <p14:creationId xmlns:p14="http://schemas.microsoft.com/office/powerpoint/2010/main" val="1583448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890337" y="2827421"/>
            <a:ext cx="7615989" cy="584775"/>
          </a:xfrm>
          <a:prstGeom prst="rect">
            <a:avLst/>
          </a:prstGeom>
          <a:noFill/>
        </p:spPr>
        <p:txBody>
          <a:bodyPr wrap="square" rtlCol="0">
            <a:spAutoFit/>
          </a:bodyPr>
          <a:lstStyle/>
          <a:p>
            <a:r>
              <a:rPr lang="it-IT" sz="3200">
                <a:solidFill>
                  <a:schemeClr val="bg1"/>
                </a:solidFill>
              </a:rPr>
              <a:t>Molecular docking: an optimisation problem</a:t>
            </a:r>
          </a:p>
        </p:txBody>
      </p:sp>
    </p:spTree>
    <p:extLst>
      <p:ext uri="{BB962C8B-B14F-4D97-AF65-F5344CB8AC3E}">
        <p14:creationId xmlns:p14="http://schemas.microsoft.com/office/powerpoint/2010/main" val="8264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DA5A4C0-9452-A04B-B049-A80B895BD2CC}"/>
              </a:ext>
            </a:extLst>
          </p:cNvPr>
          <p:cNvSpPr/>
          <p:nvPr/>
        </p:nvSpPr>
        <p:spPr>
          <a:xfrm>
            <a:off x="1665066" y="2002259"/>
            <a:ext cx="6440459" cy="2962273"/>
          </a:xfrm>
          <a:custGeom>
            <a:avLst/>
            <a:gdLst>
              <a:gd name="connsiteX0" fmla="*/ 325409 w 6440459"/>
              <a:gd name="connsiteY0" fmla="*/ 619123 h 2962273"/>
              <a:gd name="connsiteX1" fmla="*/ 325409 w 6440459"/>
              <a:gd name="connsiteY1" fmla="*/ 619123 h 2962273"/>
              <a:gd name="connsiteX2" fmla="*/ 282546 w 6440459"/>
              <a:gd name="connsiteY2" fmla="*/ 733423 h 2962273"/>
              <a:gd name="connsiteX3" fmla="*/ 253971 w 6440459"/>
              <a:gd name="connsiteY3" fmla="*/ 790573 h 2962273"/>
              <a:gd name="connsiteX4" fmla="*/ 182534 w 6440459"/>
              <a:gd name="connsiteY4" fmla="*/ 976310 h 2962273"/>
              <a:gd name="connsiteX5" fmla="*/ 111096 w 6440459"/>
              <a:gd name="connsiteY5" fmla="*/ 1133473 h 2962273"/>
              <a:gd name="connsiteX6" fmla="*/ 68234 w 6440459"/>
              <a:gd name="connsiteY6" fmla="*/ 1247773 h 2962273"/>
              <a:gd name="connsiteX7" fmla="*/ 39659 w 6440459"/>
              <a:gd name="connsiteY7" fmla="*/ 1333498 h 2962273"/>
              <a:gd name="connsiteX8" fmla="*/ 25371 w 6440459"/>
              <a:gd name="connsiteY8" fmla="*/ 1376360 h 2962273"/>
              <a:gd name="connsiteX9" fmla="*/ 25371 w 6440459"/>
              <a:gd name="connsiteY9" fmla="*/ 1933573 h 2962273"/>
              <a:gd name="connsiteX10" fmla="*/ 53946 w 6440459"/>
              <a:gd name="connsiteY10" fmla="*/ 2047873 h 2962273"/>
              <a:gd name="connsiteX11" fmla="*/ 96809 w 6440459"/>
              <a:gd name="connsiteY11" fmla="*/ 2176460 h 2962273"/>
              <a:gd name="connsiteX12" fmla="*/ 111096 w 6440459"/>
              <a:gd name="connsiteY12" fmla="*/ 2219323 h 2962273"/>
              <a:gd name="connsiteX13" fmla="*/ 139671 w 6440459"/>
              <a:gd name="connsiteY13" fmla="*/ 2333623 h 2962273"/>
              <a:gd name="connsiteX14" fmla="*/ 153959 w 6440459"/>
              <a:gd name="connsiteY14" fmla="*/ 2376485 h 2962273"/>
              <a:gd name="connsiteX15" fmla="*/ 168246 w 6440459"/>
              <a:gd name="connsiteY15" fmla="*/ 2433635 h 2962273"/>
              <a:gd name="connsiteX16" fmla="*/ 196821 w 6440459"/>
              <a:gd name="connsiteY16" fmla="*/ 2476498 h 2962273"/>
              <a:gd name="connsiteX17" fmla="*/ 253971 w 6440459"/>
              <a:gd name="connsiteY17" fmla="*/ 2576510 h 2962273"/>
              <a:gd name="connsiteX18" fmla="*/ 311121 w 6440459"/>
              <a:gd name="connsiteY18" fmla="*/ 2619373 h 2962273"/>
              <a:gd name="connsiteX19" fmla="*/ 353984 w 6440459"/>
              <a:gd name="connsiteY19" fmla="*/ 2662235 h 2962273"/>
              <a:gd name="connsiteX20" fmla="*/ 396846 w 6440459"/>
              <a:gd name="connsiteY20" fmla="*/ 2676523 h 2962273"/>
              <a:gd name="connsiteX21" fmla="*/ 525434 w 6440459"/>
              <a:gd name="connsiteY21" fmla="*/ 2747960 h 2962273"/>
              <a:gd name="connsiteX22" fmla="*/ 639734 w 6440459"/>
              <a:gd name="connsiteY22" fmla="*/ 2819398 h 2962273"/>
              <a:gd name="connsiteX23" fmla="*/ 682596 w 6440459"/>
              <a:gd name="connsiteY23" fmla="*/ 2847973 h 2962273"/>
              <a:gd name="connsiteX24" fmla="*/ 768321 w 6440459"/>
              <a:gd name="connsiteY24" fmla="*/ 2876548 h 2962273"/>
              <a:gd name="connsiteX25" fmla="*/ 811184 w 6440459"/>
              <a:gd name="connsiteY25" fmla="*/ 2890835 h 2962273"/>
              <a:gd name="connsiteX26" fmla="*/ 925484 w 6440459"/>
              <a:gd name="connsiteY26" fmla="*/ 2919410 h 2962273"/>
              <a:gd name="connsiteX27" fmla="*/ 1096934 w 6440459"/>
              <a:gd name="connsiteY27" fmla="*/ 2947985 h 2962273"/>
              <a:gd name="connsiteX28" fmla="*/ 1268384 w 6440459"/>
              <a:gd name="connsiteY28" fmla="*/ 2962273 h 2962273"/>
              <a:gd name="connsiteX29" fmla="*/ 1797021 w 6440459"/>
              <a:gd name="connsiteY29" fmla="*/ 2947985 h 2962273"/>
              <a:gd name="connsiteX30" fmla="*/ 1925609 w 6440459"/>
              <a:gd name="connsiteY30" fmla="*/ 2933698 h 2962273"/>
              <a:gd name="connsiteX31" fmla="*/ 2168496 w 6440459"/>
              <a:gd name="connsiteY31" fmla="*/ 2919410 h 2962273"/>
              <a:gd name="connsiteX32" fmla="*/ 2268509 w 6440459"/>
              <a:gd name="connsiteY32" fmla="*/ 2905123 h 2962273"/>
              <a:gd name="connsiteX33" fmla="*/ 2311371 w 6440459"/>
              <a:gd name="connsiteY33" fmla="*/ 2890835 h 2962273"/>
              <a:gd name="connsiteX34" fmla="*/ 2597121 w 6440459"/>
              <a:gd name="connsiteY34" fmla="*/ 2862260 h 2962273"/>
              <a:gd name="connsiteX35" fmla="*/ 2711421 w 6440459"/>
              <a:gd name="connsiteY35" fmla="*/ 2847973 h 2962273"/>
              <a:gd name="connsiteX36" fmla="*/ 2811434 w 6440459"/>
              <a:gd name="connsiteY36" fmla="*/ 2819398 h 2962273"/>
              <a:gd name="connsiteX37" fmla="*/ 2854296 w 6440459"/>
              <a:gd name="connsiteY37" fmla="*/ 2805110 h 2962273"/>
              <a:gd name="connsiteX38" fmla="*/ 2911446 w 6440459"/>
              <a:gd name="connsiteY38" fmla="*/ 2690810 h 2962273"/>
              <a:gd name="connsiteX39" fmla="*/ 2954309 w 6440459"/>
              <a:gd name="connsiteY39" fmla="*/ 2647948 h 2962273"/>
              <a:gd name="connsiteX40" fmla="*/ 3025746 w 6440459"/>
              <a:gd name="connsiteY40" fmla="*/ 2562223 h 2962273"/>
              <a:gd name="connsiteX41" fmla="*/ 3111471 w 6440459"/>
              <a:gd name="connsiteY41" fmla="*/ 2505073 h 2962273"/>
              <a:gd name="connsiteX42" fmla="*/ 3211484 w 6440459"/>
              <a:gd name="connsiteY42" fmla="*/ 2462210 h 2962273"/>
              <a:gd name="connsiteX43" fmla="*/ 3440084 w 6440459"/>
              <a:gd name="connsiteY43" fmla="*/ 2476498 h 2962273"/>
              <a:gd name="connsiteX44" fmla="*/ 3482946 w 6440459"/>
              <a:gd name="connsiteY44" fmla="*/ 2505073 h 2962273"/>
              <a:gd name="connsiteX45" fmla="*/ 3540096 w 6440459"/>
              <a:gd name="connsiteY45" fmla="*/ 2519360 h 2962273"/>
              <a:gd name="connsiteX46" fmla="*/ 3668684 w 6440459"/>
              <a:gd name="connsiteY46" fmla="*/ 2576510 h 2962273"/>
              <a:gd name="connsiteX47" fmla="*/ 3782984 w 6440459"/>
              <a:gd name="connsiteY47" fmla="*/ 2605085 h 2962273"/>
              <a:gd name="connsiteX48" fmla="*/ 3840134 w 6440459"/>
              <a:gd name="connsiteY48" fmla="*/ 2619373 h 2962273"/>
              <a:gd name="connsiteX49" fmla="*/ 3997296 w 6440459"/>
              <a:gd name="connsiteY49" fmla="*/ 2647948 h 2962273"/>
              <a:gd name="connsiteX50" fmla="*/ 4697384 w 6440459"/>
              <a:gd name="connsiteY50" fmla="*/ 2633660 h 2962273"/>
              <a:gd name="connsiteX51" fmla="*/ 4740246 w 6440459"/>
              <a:gd name="connsiteY51" fmla="*/ 2619373 h 2962273"/>
              <a:gd name="connsiteX52" fmla="*/ 4854546 w 6440459"/>
              <a:gd name="connsiteY52" fmla="*/ 2590798 h 2962273"/>
              <a:gd name="connsiteX53" fmla="*/ 4983134 w 6440459"/>
              <a:gd name="connsiteY53" fmla="*/ 2533648 h 2962273"/>
              <a:gd name="connsiteX54" fmla="*/ 5083146 w 6440459"/>
              <a:gd name="connsiteY54" fmla="*/ 2490785 h 2962273"/>
              <a:gd name="connsiteX55" fmla="*/ 5168871 w 6440459"/>
              <a:gd name="connsiteY55" fmla="*/ 2433635 h 2962273"/>
              <a:gd name="connsiteX56" fmla="*/ 5240309 w 6440459"/>
              <a:gd name="connsiteY56" fmla="*/ 2347910 h 2962273"/>
              <a:gd name="connsiteX57" fmla="*/ 5426046 w 6440459"/>
              <a:gd name="connsiteY57" fmla="*/ 2333623 h 2962273"/>
              <a:gd name="connsiteX58" fmla="*/ 5583209 w 6440459"/>
              <a:gd name="connsiteY58" fmla="*/ 2319335 h 2962273"/>
              <a:gd name="connsiteX59" fmla="*/ 5640359 w 6440459"/>
              <a:gd name="connsiteY59" fmla="*/ 2305048 h 2962273"/>
              <a:gd name="connsiteX60" fmla="*/ 5797521 w 6440459"/>
              <a:gd name="connsiteY60" fmla="*/ 2276473 h 2962273"/>
              <a:gd name="connsiteX61" fmla="*/ 5926109 w 6440459"/>
              <a:gd name="connsiteY61" fmla="*/ 2233610 h 2962273"/>
              <a:gd name="connsiteX62" fmla="*/ 5968971 w 6440459"/>
              <a:gd name="connsiteY62" fmla="*/ 2219323 h 2962273"/>
              <a:gd name="connsiteX63" fmla="*/ 6040409 w 6440459"/>
              <a:gd name="connsiteY63" fmla="*/ 2176460 h 2962273"/>
              <a:gd name="connsiteX64" fmla="*/ 6083271 w 6440459"/>
              <a:gd name="connsiteY64" fmla="*/ 2147885 h 2962273"/>
              <a:gd name="connsiteX65" fmla="*/ 6140421 w 6440459"/>
              <a:gd name="connsiteY65" fmla="*/ 2119310 h 2962273"/>
              <a:gd name="connsiteX66" fmla="*/ 6283296 w 6440459"/>
              <a:gd name="connsiteY66" fmla="*/ 1962148 h 2962273"/>
              <a:gd name="connsiteX67" fmla="*/ 6326159 w 6440459"/>
              <a:gd name="connsiteY67" fmla="*/ 1919285 h 2962273"/>
              <a:gd name="connsiteX68" fmla="*/ 6354734 w 6440459"/>
              <a:gd name="connsiteY68" fmla="*/ 1833560 h 2962273"/>
              <a:gd name="connsiteX69" fmla="*/ 6369021 w 6440459"/>
              <a:gd name="connsiteY69" fmla="*/ 1790698 h 2962273"/>
              <a:gd name="connsiteX70" fmla="*/ 6383309 w 6440459"/>
              <a:gd name="connsiteY70" fmla="*/ 1719260 h 2962273"/>
              <a:gd name="connsiteX71" fmla="*/ 6411884 w 6440459"/>
              <a:gd name="connsiteY71" fmla="*/ 1633535 h 2962273"/>
              <a:gd name="connsiteX72" fmla="*/ 6426171 w 6440459"/>
              <a:gd name="connsiteY72" fmla="*/ 1590673 h 2962273"/>
              <a:gd name="connsiteX73" fmla="*/ 6440459 w 6440459"/>
              <a:gd name="connsiteY73" fmla="*/ 1533523 h 2962273"/>
              <a:gd name="connsiteX74" fmla="*/ 6426171 w 6440459"/>
              <a:gd name="connsiteY74" fmla="*/ 1376360 h 2962273"/>
              <a:gd name="connsiteX75" fmla="*/ 6411884 w 6440459"/>
              <a:gd name="connsiteY75" fmla="*/ 1333498 h 2962273"/>
              <a:gd name="connsiteX76" fmla="*/ 6369021 w 6440459"/>
              <a:gd name="connsiteY76" fmla="*/ 1290635 h 2962273"/>
              <a:gd name="connsiteX77" fmla="*/ 6240434 w 6440459"/>
              <a:gd name="connsiteY77" fmla="*/ 1219198 h 2962273"/>
              <a:gd name="connsiteX78" fmla="*/ 6154709 w 6440459"/>
              <a:gd name="connsiteY78" fmla="*/ 1204910 h 2962273"/>
              <a:gd name="connsiteX79" fmla="*/ 6111846 w 6440459"/>
              <a:gd name="connsiteY79" fmla="*/ 1190623 h 2962273"/>
              <a:gd name="connsiteX80" fmla="*/ 5997546 w 6440459"/>
              <a:gd name="connsiteY80" fmla="*/ 1176335 h 2962273"/>
              <a:gd name="connsiteX81" fmla="*/ 5968971 w 6440459"/>
              <a:gd name="connsiteY81" fmla="*/ 1133473 h 2962273"/>
              <a:gd name="connsiteX82" fmla="*/ 5968971 w 6440459"/>
              <a:gd name="connsiteY82" fmla="*/ 933448 h 2962273"/>
              <a:gd name="connsiteX83" fmla="*/ 5954684 w 6440459"/>
              <a:gd name="connsiteY83" fmla="*/ 419098 h 2962273"/>
              <a:gd name="connsiteX84" fmla="*/ 5940396 w 6440459"/>
              <a:gd name="connsiteY84" fmla="*/ 347660 h 2962273"/>
              <a:gd name="connsiteX85" fmla="*/ 5897534 w 6440459"/>
              <a:gd name="connsiteY85" fmla="*/ 319085 h 2962273"/>
              <a:gd name="connsiteX86" fmla="*/ 5811809 w 6440459"/>
              <a:gd name="connsiteY86" fmla="*/ 290510 h 2962273"/>
              <a:gd name="connsiteX87" fmla="*/ 5726084 w 6440459"/>
              <a:gd name="connsiteY87" fmla="*/ 247648 h 2962273"/>
              <a:gd name="connsiteX88" fmla="*/ 5611784 w 6440459"/>
              <a:gd name="connsiteY88" fmla="*/ 147635 h 2962273"/>
              <a:gd name="connsiteX89" fmla="*/ 5568921 w 6440459"/>
              <a:gd name="connsiteY89" fmla="*/ 119060 h 2962273"/>
              <a:gd name="connsiteX90" fmla="*/ 5526059 w 6440459"/>
              <a:gd name="connsiteY90" fmla="*/ 90485 h 2962273"/>
              <a:gd name="connsiteX91" fmla="*/ 5468909 w 6440459"/>
              <a:gd name="connsiteY91" fmla="*/ 61910 h 2962273"/>
              <a:gd name="connsiteX92" fmla="*/ 5426046 w 6440459"/>
              <a:gd name="connsiteY92" fmla="*/ 47623 h 2962273"/>
              <a:gd name="connsiteX93" fmla="*/ 5383184 w 6440459"/>
              <a:gd name="connsiteY93" fmla="*/ 19048 h 2962273"/>
              <a:gd name="connsiteX94" fmla="*/ 5111721 w 6440459"/>
              <a:gd name="connsiteY94" fmla="*/ 19048 h 2962273"/>
              <a:gd name="connsiteX95" fmla="*/ 5025996 w 6440459"/>
              <a:gd name="connsiteY95" fmla="*/ 47623 h 2962273"/>
              <a:gd name="connsiteX96" fmla="*/ 4983134 w 6440459"/>
              <a:gd name="connsiteY96" fmla="*/ 61910 h 2962273"/>
              <a:gd name="connsiteX97" fmla="*/ 4854546 w 6440459"/>
              <a:gd name="connsiteY97" fmla="*/ 176210 h 2962273"/>
              <a:gd name="connsiteX98" fmla="*/ 4797396 w 6440459"/>
              <a:gd name="connsiteY98" fmla="*/ 233360 h 2962273"/>
              <a:gd name="connsiteX99" fmla="*/ 4725959 w 6440459"/>
              <a:gd name="connsiteY99" fmla="*/ 333373 h 2962273"/>
              <a:gd name="connsiteX100" fmla="*/ 4683096 w 6440459"/>
              <a:gd name="connsiteY100" fmla="*/ 390523 h 2962273"/>
              <a:gd name="connsiteX101" fmla="*/ 4625946 w 6440459"/>
              <a:gd name="connsiteY101" fmla="*/ 476248 h 2962273"/>
              <a:gd name="connsiteX102" fmla="*/ 4611659 w 6440459"/>
              <a:gd name="connsiteY102" fmla="*/ 519110 h 2962273"/>
              <a:gd name="connsiteX103" fmla="*/ 4554509 w 6440459"/>
              <a:gd name="connsiteY103" fmla="*/ 604835 h 2962273"/>
              <a:gd name="connsiteX104" fmla="*/ 4525934 w 6440459"/>
              <a:gd name="connsiteY104" fmla="*/ 647698 h 2962273"/>
              <a:gd name="connsiteX105" fmla="*/ 4468784 w 6440459"/>
              <a:gd name="connsiteY105" fmla="*/ 733423 h 2962273"/>
              <a:gd name="connsiteX106" fmla="*/ 4440209 w 6440459"/>
              <a:gd name="connsiteY106" fmla="*/ 790573 h 2962273"/>
              <a:gd name="connsiteX107" fmla="*/ 4397346 w 6440459"/>
              <a:gd name="connsiteY107" fmla="*/ 819148 h 2962273"/>
              <a:gd name="connsiteX108" fmla="*/ 4354484 w 6440459"/>
              <a:gd name="connsiteY108" fmla="*/ 862010 h 2962273"/>
              <a:gd name="connsiteX109" fmla="*/ 4311621 w 6440459"/>
              <a:gd name="connsiteY109" fmla="*/ 890585 h 2962273"/>
              <a:gd name="connsiteX110" fmla="*/ 4225896 w 6440459"/>
              <a:gd name="connsiteY110" fmla="*/ 962023 h 2962273"/>
              <a:gd name="connsiteX111" fmla="*/ 4154459 w 6440459"/>
              <a:gd name="connsiteY111" fmla="*/ 1047748 h 2962273"/>
              <a:gd name="connsiteX112" fmla="*/ 4111596 w 6440459"/>
              <a:gd name="connsiteY112" fmla="*/ 1104898 h 2962273"/>
              <a:gd name="connsiteX113" fmla="*/ 4068734 w 6440459"/>
              <a:gd name="connsiteY113" fmla="*/ 1133473 h 2962273"/>
              <a:gd name="connsiteX114" fmla="*/ 4025871 w 6440459"/>
              <a:gd name="connsiteY114" fmla="*/ 1176335 h 2962273"/>
              <a:gd name="connsiteX115" fmla="*/ 3882996 w 6440459"/>
              <a:gd name="connsiteY115" fmla="*/ 1276348 h 2962273"/>
              <a:gd name="connsiteX116" fmla="*/ 3825846 w 6440459"/>
              <a:gd name="connsiteY116" fmla="*/ 1319210 h 2962273"/>
              <a:gd name="connsiteX117" fmla="*/ 3711546 w 6440459"/>
              <a:gd name="connsiteY117" fmla="*/ 1376360 h 2962273"/>
              <a:gd name="connsiteX118" fmla="*/ 3597246 w 6440459"/>
              <a:gd name="connsiteY118" fmla="*/ 1404935 h 2962273"/>
              <a:gd name="connsiteX119" fmla="*/ 3340071 w 6440459"/>
              <a:gd name="connsiteY119" fmla="*/ 1390648 h 2962273"/>
              <a:gd name="connsiteX120" fmla="*/ 3254346 w 6440459"/>
              <a:gd name="connsiteY120" fmla="*/ 1362073 h 2962273"/>
              <a:gd name="connsiteX121" fmla="*/ 3154334 w 6440459"/>
              <a:gd name="connsiteY121" fmla="*/ 1333498 h 2962273"/>
              <a:gd name="connsiteX122" fmla="*/ 3054321 w 6440459"/>
              <a:gd name="connsiteY122" fmla="*/ 1262060 h 2962273"/>
              <a:gd name="connsiteX123" fmla="*/ 2968596 w 6440459"/>
              <a:gd name="connsiteY123" fmla="*/ 1147760 h 2962273"/>
              <a:gd name="connsiteX124" fmla="*/ 2897159 w 6440459"/>
              <a:gd name="connsiteY124" fmla="*/ 1047748 h 2962273"/>
              <a:gd name="connsiteX125" fmla="*/ 2854296 w 6440459"/>
              <a:gd name="connsiteY125" fmla="*/ 1004885 h 2962273"/>
              <a:gd name="connsiteX126" fmla="*/ 2825721 w 6440459"/>
              <a:gd name="connsiteY126" fmla="*/ 962023 h 2962273"/>
              <a:gd name="connsiteX127" fmla="*/ 2782859 w 6440459"/>
              <a:gd name="connsiteY127" fmla="*/ 919160 h 2962273"/>
              <a:gd name="connsiteX128" fmla="*/ 2754284 w 6440459"/>
              <a:gd name="connsiteY128" fmla="*/ 876298 h 2962273"/>
              <a:gd name="connsiteX129" fmla="*/ 2711421 w 6440459"/>
              <a:gd name="connsiteY129" fmla="*/ 847723 h 2962273"/>
              <a:gd name="connsiteX130" fmla="*/ 2625696 w 6440459"/>
              <a:gd name="connsiteY130" fmla="*/ 790573 h 2962273"/>
              <a:gd name="connsiteX131" fmla="*/ 2311371 w 6440459"/>
              <a:gd name="connsiteY131" fmla="*/ 833435 h 2962273"/>
              <a:gd name="connsiteX132" fmla="*/ 2268509 w 6440459"/>
              <a:gd name="connsiteY132" fmla="*/ 847723 h 2962273"/>
              <a:gd name="connsiteX133" fmla="*/ 2182784 w 6440459"/>
              <a:gd name="connsiteY133" fmla="*/ 919160 h 2962273"/>
              <a:gd name="connsiteX134" fmla="*/ 2154209 w 6440459"/>
              <a:gd name="connsiteY134" fmla="*/ 962023 h 2962273"/>
              <a:gd name="connsiteX135" fmla="*/ 2068484 w 6440459"/>
              <a:gd name="connsiteY135" fmla="*/ 1047748 h 2962273"/>
              <a:gd name="connsiteX136" fmla="*/ 2025621 w 6440459"/>
              <a:gd name="connsiteY136" fmla="*/ 1090610 h 2962273"/>
              <a:gd name="connsiteX137" fmla="*/ 1997046 w 6440459"/>
              <a:gd name="connsiteY137" fmla="*/ 1133473 h 2962273"/>
              <a:gd name="connsiteX138" fmla="*/ 1939896 w 6440459"/>
              <a:gd name="connsiteY138" fmla="*/ 1247773 h 2962273"/>
              <a:gd name="connsiteX139" fmla="*/ 1911321 w 6440459"/>
              <a:gd name="connsiteY139" fmla="*/ 1290635 h 2962273"/>
              <a:gd name="connsiteX140" fmla="*/ 1868459 w 6440459"/>
              <a:gd name="connsiteY140" fmla="*/ 1304923 h 2962273"/>
              <a:gd name="connsiteX141" fmla="*/ 1311246 w 6440459"/>
              <a:gd name="connsiteY141" fmla="*/ 1290635 h 2962273"/>
              <a:gd name="connsiteX142" fmla="*/ 1211234 w 6440459"/>
              <a:gd name="connsiteY142" fmla="*/ 1219198 h 2962273"/>
              <a:gd name="connsiteX143" fmla="*/ 1154084 w 6440459"/>
              <a:gd name="connsiteY143" fmla="*/ 1133473 h 2962273"/>
              <a:gd name="connsiteX144" fmla="*/ 1111221 w 6440459"/>
              <a:gd name="connsiteY144" fmla="*/ 1104898 h 2962273"/>
              <a:gd name="connsiteX145" fmla="*/ 1082646 w 6440459"/>
              <a:gd name="connsiteY145" fmla="*/ 1062035 h 2962273"/>
              <a:gd name="connsiteX146" fmla="*/ 1039784 w 6440459"/>
              <a:gd name="connsiteY146" fmla="*/ 976310 h 2962273"/>
              <a:gd name="connsiteX147" fmla="*/ 996921 w 6440459"/>
              <a:gd name="connsiteY147" fmla="*/ 933448 h 2962273"/>
              <a:gd name="connsiteX148" fmla="*/ 925484 w 6440459"/>
              <a:gd name="connsiteY148" fmla="*/ 847723 h 2962273"/>
              <a:gd name="connsiteX149" fmla="*/ 882621 w 6440459"/>
              <a:gd name="connsiteY149" fmla="*/ 819148 h 2962273"/>
              <a:gd name="connsiteX150" fmla="*/ 839759 w 6440459"/>
              <a:gd name="connsiteY150" fmla="*/ 776285 h 2962273"/>
              <a:gd name="connsiteX151" fmla="*/ 711171 w 6440459"/>
              <a:gd name="connsiteY151" fmla="*/ 690560 h 2962273"/>
              <a:gd name="connsiteX152" fmla="*/ 668309 w 6440459"/>
              <a:gd name="connsiteY152" fmla="*/ 661985 h 2962273"/>
              <a:gd name="connsiteX153" fmla="*/ 582584 w 6440459"/>
              <a:gd name="connsiteY153" fmla="*/ 633410 h 2962273"/>
              <a:gd name="connsiteX154" fmla="*/ 325409 w 6440459"/>
              <a:gd name="connsiteY154" fmla="*/ 619123 h 296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440459" h="2962273">
                <a:moveTo>
                  <a:pt x="325409" y="619123"/>
                </a:moveTo>
                <a:lnTo>
                  <a:pt x="325409" y="619123"/>
                </a:lnTo>
                <a:cubicBezTo>
                  <a:pt x="311121" y="657223"/>
                  <a:pt x="298196" y="695862"/>
                  <a:pt x="282546" y="733423"/>
                </a:cubicBezTo>
                <a:cubicBezTo>
                  <a:pt x="274354" y="753083"/>
                  <a:pt x="262361" y="770997"/>
                  <a:pt x="253971" y="790573"/>
                </a:cubicBezTo>
                <a:cubicBezTo>
                  <a:pt x="215982" y="879215"/>
                  <a:pt x="270760" y="829267"/>
                  <a:pt x="182534" y="976310"/>
                </a:cubicBezTo>
                <a:cubicBezTo>
                  <a:pt x="138936" y="1048973"/>
                  <a:pt x="132441" y="1048088"/>
                  <a:pt x="111096" y="1133473"/>
                </a:cubicBezTo>
                <a:cubicBezTo>
                  <a:pt x="80164" y="1257204"/>
                  <a:pt x="118042" y="1123254"/>
                  <a:pt x="68234" y="1247773"/>
                </a:cubicBezTo>
                <a:cubicBezTo>
                  <a:pt x="57047" y="1275739"/>
                  <a:pt x="49184" y="1304923"/>
                  <a:pt x="39659" y="1333498"/>
                </a:cubicBezTo>
                <a:lnTo>
                  <a:pt x="25371" y="1376360"/>
                </a:lnTo>
                <a:cubicBezTo>
                  <a:pt x="-12018" y="1600700"/>
                  <a:pt x="-4701" y="1522580"/>
                  <a:pt x="25371" y="1933573"/>
                </a:cubicBezTo>
                <a:cubicBezTo>
                  <a:pt x="28237" y="1972741"/>
                  <a:pt x="41527" y="2010616"/>
                  <a:pt x="53946" y="2047873"/>
                </a:cubicBezTo>
                <a:lnTo>
                  <a:pt x="96809" y="2176460"/>
                </a:lnTo>
                <a:cubicBezTo>
                  <a:pt x="101572" y="2190748"/>
                  <a:pt x="107443" y="2204712"/>
                  <a:pt x="111096" y="2219323"/>
                </a:cubicBezTo>
                <a:cubicBezTo>
                  <a:pt x="120621" y="2257423"/>
                  <a:pt x="127251" y="2296366"/>
                  <a:pt x="139671" y="2333623"/>
                </a:cubicBezTo>
                <a:cubicBezTo>
                  <a:pt x="144434" y="2347910"/>
                  <a:pt x="149822" y="2362004"/>
                  <a:pt x="153959" y="2376485"/>
                </a:cubicBezTo>
                <a:cubicBezTo>
                  <a:pt x="159354" y="2395366"/>
                  <a:pt x="160511" y="2415586"/>
                  <a:pt x="168246" y="2433635"/>
                </a:cubicBezTo>
                <a:cubicBezTo>
                  <a:pt x="175010" y="2449418"/>
                  <a:pt x="188302" y="2461589"/>
                  <a:pt x="196821" y="2476498"/>
                </a:cubicBezTo>
                <a:cubicBezTo>
                  <a:pt x="211763" y="2502646"/>
                  <a:pt x="230764" y="2553303"/>
                  <a:pt x="253971" y="2576510"/>
                </a:cubicBezTo>
                <a:cubicBezTo>
                  <a:pt x="270809" y="2593348"/>
                  <a:pt x="293041" y="2603876"/>
                  <a:pt x="311121" y="2619373"/>
                </a:cubicBezTo>
                <a:cubicBezTo>
                  <a:pt x="326462" y="2632523"/>
                  <a:pt x="337172" y="2651027"/>
                  <a:pt x="353984" y="2662235"/>
                </a:cubicBezTo>
                <a:cubicBezTo>
                  <a:pt x="366515" y="2670589"/>
                  <a:pt x="383681" y="2669209"/>
                  <a:pt x="396846" y="2676523"/>
                </a:cubicBezTo>
                <a:cubicBezTo>
                  <a:pt x="544223" y="2758400"/>
                  <a:pt x="428449" y="2715633"/>
                  <a:pt x="525434" y="2747960"/>
                </a:cubicBezTo>
                <a:cubicBezTo>
                  <a:pt x="634706" y="2829915"/>
                  <a:pt x="529906" y="2756639"/>
                  <a:pt x="639734" y="2819398"/>
                </a:cubicBezTo>
                <a:cubicBezTo>
                  <a:pt x="654643" y="2827917"/>
                  <a:pt x="666905" y="2840999"/>
                  <a:pt x="682596" y="2847973"/>
                </a:cubicBezTo>
                <a:cubicBezTo>
                  <a:pt x="710121" y="2860206"/>
                  <a:pt x="739746" y="2867023"/>
                  <a:pt x="768321" y="2876548"/>
                </a:cubicBezTo>
                <a:cubicBezTo>
                  <a:pt x="782609" y="2881310"/>
                  <a:pt x="796573" y="2887182"/>
                  <a:pt x="811184" y="2890835"/>
                </a:cubicBezTo>
                <a:cubicBezTo>
                  <a:pt x="849284" y="2900360"/>
                  <a:pt x="886974" y="2911708"/>
                  <a:pt x="925484" y="2919410"/>
                </a:cubicBezTo>
                <a:cubicBezTo>
                  <a:pt x="994454" y="2933204"/>
                  <a:pt x="1022097" y="2940107"/>
                  <a:pt x="1096934" y="2947985"/>
                </a:cubicBezTo>
                <a:cubicBezTo>
                  <a:pt x="1153967" y="2953988"/>
                  <a:pt x="1211234" y="2957510"/>
                  <a:pt x="1268384" y="2962273"/>
                </a:cubicBezTo>
                <a:lnTo>
                  <a:pt x="1797021" y="2947985"/>
                </a:lnTo>
                <a:cubicBezTo>
                  <a:pt x="1840107" y="2946112"/>
                  <a:pt x="1882610" y="2937006"/>
                  <a:pt x="1925609" y="2933698"/>
                </a:cubicBezTo>
                <a:cubicBezTo>
                  <a:pt x="2006472" y="2927478"/>
                  <a:pt x="2087534" y="2924173"/>
                  <a:pt x="2168496" y="2919410"/>
                </a:cubicBezTo>
                <a:cubicBezTo>
                  <a:pt x="2201834" y="2914648"/>
                  <a:pt x="2235487" y="2911727"/>
                  <a:pt x="2268509" y="2905123"/>
                </a:cubicBezTo>
                <a:cubicBezTo>
                  <a:pt x="2283277" y="2902169"/>
                  <a:pt x="2296554" y="2893529"/>
                  <a:pt x="2311371" y="2890835"/>
                </a:cubicBezTo>
                <a:cubicBezTo>
                  <a:pt x="2392271" y="2876126"/>
                  <a:pt x="2522285" y="2869744"/>
                  <a:pt x="2597121" y="2862260"/>
                </a:cubicBezTo>
                <a:cubicBezTo>
                  <a:pt x="2635327" y="2858439"/>
                  <a:pt x="2673321" y="2852735"/>
                  <a:pt x="2711421" y="2847973"/>
                </a:cubicBezTo>
                <a:cubicBezTo>
                  <a:pt x="2814198" y="2813713"/>
                  <a:pt x="2685844" y="2855281"/>
                  <a:pt x="2811434" y="2819398"/>
                </a:cubicBezTo>
                <a:cubicBezTo>
                  <a:pt x="2825915" y="2815261"/>
                  <a:pt x="2840009" y="2809873"/>
                  <a:pt x="2854296" y="2805110"/>
                </a:cubicBezTo>
                <a:cubicBezTo>
                  <a:pt x="2874495" y="2754613"/>
                  <a:pt x="2878523" y="2730317"/>
                  <a:pt x="2911446" y="2690810"/>
                </a:cubicBezTo>
                <a:cubicBezTo>
                  <a:pt x="2924381" y="2675288"/>
                  <a:pt x="2941374" y="2663470"/>
                  <a:pt x="2954309" y="2647948"/>
                </a:cubicBezTo>
                <a:cubicBezTo>
                  <a:pt x="2997758" y="2595809"/>
                  <a:pt x="2966428" y="2608359"/>
                  <a:pt x="3025746" y="2562223"/>
                </a:cubicBezTo>
                <a:cubicBezTo>
                  <a:pt x="3052855" y="2541139"/>
                  <a:pt x="3078891" y="2515933"/>
                  <a:pt x="3111471" y="2505073"/>
                </a:cubicBezTo>
                <a:cubicBezTo>
                  <a:pt x="3174540" y="2484050"/>
                  <a:pt x="3140863" y="2497520"/>
                  <a:pt x="3211484" y="2462210"/>
                </a:cubicBezTo>
                <a:cubicBezTo>
                  <a:pt x="3287684" y="2466973"/>
                  <a:pt x="3364670" y="2464590"/>
                  <a:pt x="3440084" y="2476498"/>
                </a:cubicBezTo>
                <a:cubicBezTo>
                  <a:pt x="3457045" y="2479176"/>
                  <a:pt x="3467163" y="2498309"/>
                  <a:pt x="3482946" y="2505073"/>
                </a:cubicBezTo>
                <a:cubicBezTo>
                  <a:pt x="3500995" y="2512808"/>
                  <a:pt x="3521046" y="2514598"/>
                  <a:pt x="3540096" y="2519360"/>
                </a:cubicBezTo>
                <a:cubicBezTo>
                  <a:pt x="3583827" y="2541226"/>
                  <a:pt x="3621252" y="2561916"/>
                  <a:pt x="3668684" y="2576510"/>
                </a:cubicBezTo>
                <a:cubicBezTo>
                  <a:pt x="3706220" y="2588059"/>
                  <a:pt x="3744884" y="2595560"/>
                  <a:pt x="3782984" y="2605085"/>
                </a:cubicBezTo>
                <a:cubicBezTo>
                  <a:pt x="3802034" y="2609848"/>
                  <a:pt x="3820765" y="2616145"/>
                  <a:pt x="3840134" y="2619373"/>
                </a:cubicBezTo>
                <a:cubicBezTo>
                  <a:pt x="3949813" y="2637652"/>
                  <a:pt x="3897452" y="2627978"/>
                  <a:pt x="3997296" y="2647948"/>
                </a:cubicBezTo>
                <a:lnTo>
                  <a:pt x="4697384" y="2633660"/>
                </a:lnTo>
                <a:cubicBezTo>
                  <a:pt x="4712433" y="2633081"/>
                  <a:pt x="4725636" y="2623026"/>
                  <a:pt x="4740246" y="2619373"/>
                </a:cubicBezTo>
                <a:lnTo>
                  <a:pt x="4854546" y="2590798"/>
                </a:lnTo>
                <a:cubicBezTo>
                  <a:pt x="4951552" y="2526128"/>
                  <a:pt x="4830108" y="2601660"/>
                  <a:pt x="4983134" y="2533648"/>
                </a:cubicBezTo>
                <a:cubicBezTo>
                  <a:pt x="5109996" y="2477265"/>
                  <a:pt x="4931962" y="2528582"/>
                  <a:pt x="5083146" y="2490785"/>
                </a:cubicBezTo>
                <a:cubicBezTo>
                  <a:pt x="5111721" y="2471735"/>
                  <a:pt x="5146885" y="2460018"/>
                  <a:pt x="5168871" y="2433635"/>
                </a:cubicBezTo>
                <a:cubicBezTo>
                  <a:pt x="5192684" y="2405060"/>
                  <a:pt x="5205642" y="2361392"/>
                  <a:pt x="5240309" y="2347910"/>
                </a:cubicBezTo>
                <a:cubicBezTo>
                  <a:pt x="5298182" y="2325404"/>
                  <a:pt x="5364165" y="2338780"/>
                  <a:pt x="5426046" y="2333623"/>
                </a:cubicBezTo>
                <a:lnTo>
                  <a:pt x="5583209" y="2319335"/>
                </a:lnTo>
                <a:cubicBezTo>
                  <a:pt x="5602259" y="2314573"/>
                  <a:pt x="5621190" y="2309308"/>
                  <a:pt x="5640359" y="2305048"/>
                </a:cubicBezTo>
                <a:cubicBezTo>
                  <a:pt x="5700283" y="2291731"/>
                  <a:pt x="5735463" y="2286816"/>
                  <a:pt x="5797521" y="2276473"/>
                </a:cubicBezTo>
                <a:lnTo>
                  <a:pt x="5926109" y="2233610"/>
                </a:lnTo>
                <a:cubicBezTo>
                  <a:pt x="5940396" y="2228848"/>
                  <a:pt x="5956057" y="2227071"/>
                  <a:pt x="5968971" y="2219323"/>
                </a:cubicBezTo>
                <a:cubicBezTo>
                  <a:pt x="5992784" y="2205035"/>
                  <a:pt x="6016860" y="2191178"/>
                  <a:pt x="6040409" y="2176460"/>
                </a:cubicBezTo>
                <a:cubicBezTo>
                  <a:pt x="6054970" y="2167359"/>
                  <a:pt x="6068362" y="2156404"/>
                  <a:pt x="6083271" y="2147885"/>
                </a:cubicBezTo>
                <a:cubicBezTo>
                  <a:pt x="6101763" y="2137318"/>
                  <a:pt x="6123937" y="2132797"/>
                  <a:pt x="6140421" y="2119310"/>
                </a:cubicBezTo>
                <a:cubicBezTo>
                  <a:pt x="6263684" y="2018459"/>
                  <a:pt x="6208908" y="2048934"/>
                  <a:pt x="6283296" y="1962148"/>
                </a:cubicBezTo>
                <a:cubicBezTo>
                  <a:pt x="6296446" y="1946807"/>
                  <a:pt x="6311871" y="1933573"/>
                  <a:pt x="6326159" y="1919285"/>
                </a:cubicBezTo>
                <a:lnTo>
                  <a:pt x="6354734" y="1833560"/>
                </a:lnTo>
                <a:cubicBezTo>
                  <a:pt x="6359496" y="1819273"/>
                  <a:pt x="6366067" y="1805466"/>
                  <a:pt x="6369021" y="1790698"/>
                </a:cubicBezTo>
                <a:cubicBezTo>
                  <a:pt x="6373784" y="1766885"/>
                  <a:pt x="6376919" y="1742689"/>
                  <a:pt x="6383309" y="1719260"/>
                </a:cubicBezTo>
                <a:cubicBezTo>
                  <a:pt x="6391234" y="1690201"/>
                  <a:pt x="6402359" y="1662110"/>
                  <a:pt x="6411884" y="1633535"/>
                </a:cubicBezTo>
                <a:cubicBezTo>
                  <a:pt x="6416646" y="1619248"/>
                  <a:pt x="6422518" y="1605283"/>
                  <a:pt x="6426171" y="1590673"/>
                </a:cubicBezTo>
                <a:lnTo>
                  <a:pt x="6440459" y="1533523"/>
                </a:lnTo>
                <a:cubicBezTo>
                  <a:pt x="6435696" y="1481135"/>
                  <a:pt x="6433610" y="1428435"/>
                  <a:pt x="6426171" y="1376360"/>
                </a:cubicBezTo>
                <a:cubicBezTo>
                  <a:pt x="6424041" y="1361451"/>
                  <a:pt x="6420238" y="1346029"/>
                  <a:pt x="6411884" y="1333498"/>
                </a:cubicBezTo>
                <a:cubicBezTo>
                  <a:pt x="6400676" y="1316686"/>
                  <a:pt x="6384970" y="1303040"/>
                  <a:pt x="6369021" y="1290635"/>
                </a:cubicBezTo>
                <a:cubicBezTo>
                  <a:pt x="6324821" y="1256258"/>
                  <a:pt x="6292172" y="1230695"/>
                  <a:pt x="6240434" y="1219198"/>
                </a:cubicBezTo>
                <a:cubicBezTo>
                  <a:pt x="6212155" y="1212914"/>
                  <a:pt x="6182988" y="1211194"/>
                  <a:pt x="6154709" y="1204910"/>
                </a:cubicBezTo>
                <a:cubicBezTo>
                  <a:pt x="6140007" y="1201643"/>
                  <a:pt x="6126664" y="1193317"/>
                  <a:pt x="6111846" y="1190623"/>
                </a:cubicBezTo>
                <a:cubicBezTo>
                  <a:pt x="6074069" y="1183754"/>
                  <a:pt x="6035646" y="1181098"/>
                  <a:pt x="5997546" y="1176335"/>
                </a:cubicBezTo>
                <a:cubicBezTo>
                  <a:pt x="5988021" y="1162048"/>
                  <a:pt x="5976650" y="1148832"/>
                  <a:pt x="5968971" y="1133473"/>
                </a:cubicBezTo>
                <a:cubicBezTo>
                  <a:pt x="5935671" y="1066873"/>
                  <a:pt x="5961629" y="1014212"/>
                  <a:pt x="5968971" y="933448"/>
                </a:cubicBezTo>
                <a:cubicBezTo>
                  <a:pt x="5964209" y="761998"/>
                  <a:pt x="5963041" y="590410"/>
                  <a:pt x="5954684" y="419098"/>
                </a:cubicBezTo>
                <a:cubicBezTo>
                  <a:pt x="5953501" y="394843"/>
                  <a:pt x="5952444" y="368745"/>
                  <a:pt x="5940396" y="347660"/>
                </a:cubicBezTo>
                <a:cubicBezTo>
                  <a:pt x="5931877" y="332751"/>
                  <a:pt x="5913225" y="326059"/>
                  <a:pt x="5897534" y="319085"/>
                </a:cubicBezTo>
                <a:cubicBezTo>
                  <a:pt x="5870009" y="306852"/>
                  <a:pt x="5836871" y="307218"/>
                  <a:pt x="5811809" y="290510"/>
                </a:cubicBezTo>
                <a:cubicBezTo>
                  <a:pt x="5756415" y="253581"/>
                  <a:pt x="5785236" y="267365"/>
                  <a:pt x="5726084" y="247648"/>
                </a:cubicBezTo>
                <a:cubicBezTo>
                  <a:pt x="5678459" y="176210"/>
                  <a:pt x="5711796" y="214310"/>
                  <a:pt x="5611784" y="147635"/>
                </a:cubicBezTo>
                <a:lnTo>
                  <a:pt x="5568921" y="119060"/>
                </a:lnTo>
                <a:cubicBezTo>
                  <a:pt x="5554634" y="109535"/>
                  <a:pt x="5541417" y="98164"/>
                  <a:pt x="5526059" y="90485"/>
                </a:cubicBezTo>
                <a:cubicBezTo>
                  <a:pt x="5507009" y="80960"/>
                  <a:pt x="5488486" y="70300"/>
                  <a:pt x="5468909" y="61910"/>
                </a:cubicBezTo>
                <a:cubicBezTo>
                  <a:pt x="5455066" y="55977"/>
                  <a:pt x="5440334" y="52385"/>
                  <a:pt x="5426046" y="47623"/>
                </a:cubicBezTo>
                <a:cubicBezTo>
                  <a:pt x="5411759" y="38098"/>
                  <a:pt x="5398542" y="26727"/>
                  <a:pt x="5383184" y="19048"/>
                </a:cubicBezTo>
                <a:cubicBezTo>
                  <a:pt x="5302051" y="-21519"/>
                  <a:pt x="5182179" y="14644"/>
                  <a:pt x="5111721" y="19048"/>
                </a:cubicBezTo>
                <a:lnTo>
                  <a:pt x="5025996" y="47623"/>
                </a:lnTo>
                <a:lnTo>
                  <a:pt x="4983134" y="61910"/>
                </a:lnTo>
                <a:cubicBezTo>
                  <a:pt x="4906647" y="112901"/>
                  <a:pt x="4952413" y="78343"/>
                  <a:pt x="4854546" y="176210"/>
                </a:cubicBezTo>
                <a:cubicBezTo>
                  <a:pt x="4835496" y="195260"/>
                  <a:pt x="4813560" y="211807"/>
                  <a:pt x="4797396" y="233360"/>
                </a:cubicBezTo>
                <a:cubicBezTo>
                  <a:pt x="4657275" y="420190"/>
                  <a:pt x="4830448" y="187089"/>
                  <a:pt x="4725959" y="333373"/>
                </a:cubicBezTo>
                <a:cubicBezTo>
                  <a:pt x="4712118" y="352750"/>
                  <a:pt x="4696752" y="371015"/>
                  <a:pt x="4683096" y="390523"/>
                </a:cubicBezTo>
                <a:cubicBezTo>
                  <a:pt x="4663402" y="418658"/>
                  <a:pt x="4625946" y="476248"/>
                  <a:pt x="4625946" y="476248"/>
                </a:cubicBezTo>
                <a:cubicBezTo>
                  <a:pt x="4621184" y="490535"/>
                  <a:pt x="4618973" y="505945"/>
                  <a:pt x="4611659" y="519110"/>
                </a:cubicBezTo>
                <a:cubicBezTo>
                  <a:pt x="4594981" y="549131"/>
                  <a:pt x="4573559" y="576260"/>
                  <a:pt x="4554509" y="604835"/>
                </a:cubicBezTo>
                <a:lnTo>
                  <a:pt x="4525934" y="647698"/>
                </a:lnTo>
                <a:cubicBezTo>
                  <a:pt x="4525930" y="647703"/>
                  <a:pt x="4468787" y="733418"/>
                  <a:pt x="4468784" y="733423"/>
                </a:cubicBezTo>
                <a:cubicBezTo>
                  <a:pt x="4459259" y="752473"/>
                  <a:pt x="4453844" y="774211"/>
                  <a:pt x="4440209" y="790573"/>
                </a:cubicBezTo>
                <a:cubicBezTo>
                  <a:pt x="4429216" y="803765"/>
                  <a:pt x="4410538" y="808155"/>
                  <a:pt x="4397346" y="819148"/>
                </a:cubicBezTo>
                <a:cubicBezTo>
                  <a:pt x="4381824" y="832083"/>
                  <a:pt x="4370006" y="849075"/>
                  <a:pt x="4354484" y="862010"/>
                </a:cubicBezTo>
                <a:cubicBezTo>
                  <a:pt x="4341292" y="873003"/>
                  <a:pt x="4324813" y="879592"/>
                  <a:pt x="4311621" y="890585"/>
                </a:cubicBezTo>
                <a:cubicBezTo>
                  <a:pt x="4201612" y="982260"/>
                  <a:pt x="4332317" y="891076"/>
                  <a:pt x="4225896" y="962023"/>
                </a:cubicBezTo>
                <a:cubicBezTo>
                  <a:pt x="4162742" y="1056753"/>
                  <a:pt x="4236964" y="951492"/>
                  <a:pt x="4154459" y="1047748"/>
                </a:cubicBezTo>
                <a:cubicBezTo>
                  <a:pt x="4138962" y="1065828"/>
                  <a:pt x="4128434" y="1088060"/>
                  <a:pt x="4111596" y="1104898"/>
                </a:cubicBezTo>
                <a:cubicBezTo>
                  <a:pt x="4099454" y="1117040"/>
                  <a:pt x="4081925" y="1122480"/>
                  <a:pt x="4068734" y="1133473"/>
                </a:cubicBezTo>
                <a:cubicBezTo>
                  <a:pt x="4053212" y="1146408"/>
                  <a:pt x="4041212" y="1163185"/>
                  <a:pt x="4025871" y="1176335"/>
                </a:cubicBezTo>
                <a:cubicBezTo>
                  <a:pt x="3968949" y="1225125"/>
                  <a:pt x="3948581" y="1227160"/>
                  <a:pt x="3882996" y="1276348"/>
                </a:cubicBezTo>
                <a:cubicBezTo>
                  <a:pt x="3863946" y="1290635"/>
                  <a:pt x="3846415" y="1307212"/>
                  <a:pt x="3825846" y="1319210"/>
                </a:cubicBezTo>
                <a:cubicBezTo>
                  <a:pt x="3789051" y="1340673"/>
                  <a:pt x="3752871" y="1366029"/>
                  <a:pt x="3711546" y="1376360"/>
                </a:cubicBezTo>
                <a:lnTo>
                  <a:pt x="3597246" y="1404935"/>
                </a:lnTo>
                <a:cubicBezTo>
                  <a:pt x="3511521" y="1400173"/>
                  <a:pt x="3425265" y="1401297"/>
                  <a:pt x="3340071" y="1390648"/>
                </a:cubicBezTo>
                <a:cubicBezTo>
                  <a:pt x="3310183" y="1386912"/>
                  <a:pt x="3283567" y="1369379"/>
                  <a:pt x="3254346" y="1362073"/>
                </a:cubicBezTo>
                <a:cubicBezTo>
                  <a:pt x="3182586" y="1344132"/>
                  <a:pt x="3215825" y="1353994"/>
                  <a:pt x="3154334" y="1333498"/>
                </a:cubicBezTo>
                <a:cubicBezTo>
                  <a:pt x="3132943" y="1319238"/>
                  <a:pt x="3067956" y="1277058"/>
                  <a:pt x="3054321" y="1262060"/>
                </a:cubicBezTo>
                <a:cubicBezTo>
                  <a:pt x="3022285" y="1226820"/>
                  <a:pt x="2995014" y="1187386"/>
                  <a:pt x="2968596" y="1147760"/>
                </a:cubicBezTo>
                <a:cubicBezTo>
                  <a:pt x="2945983" y="1113841"/>
                  <a:pt x="2923738" y="1078757"/>
                  <a:pt x="2897159" y="1047748"/>
                </a:cubicBezTo>
                <a:cubicBezTo>
                  <a:pt x="2884009" y="1032407"/>
                  <a:pt x="2867231" y="1020407"/>
                  <a:pt x="2854296" y="1004885"/>
                </a:cubicBezTo>
                <a:cubicBezTo>
                  <a:pt x="2843303" y="991694"/>
                  <a:pt x="2836714" y="975214"/>
                  <a:pt x="2825721" y="962023"/>
                </a:cubicBezTo>
                <a:cubicBezTo>
                  <a:pt x="2812786" y="946501"/>
                  <a:pt x="2795794" y="934682"/>
                  <a:pt x="2782859" y="919160"/>
                </a:cubicBezTo>
                <a:cubicBezTo>
                  <a:pt x="2771866" y="905969"/>
                  <a:pt x="2766426" y="888440"/>
                  <a:pt x="2754284" y="876298"/>
                </a:cubicBezTo>
                <a:cubicBezTo>
                  <a:pt x="2742142" y="864156"/>
                  <a:pt x="2724613" y="858716"/>
                  <a:pt x="2711421" y="847723"/>
                </a:cubicBezTo>
                <a:cubicBezTo>
                  <a:pt x="2640072" y="788265"/>
                  <a:pt x="2701024" y="815681"/>
                  <a:pt x="2625696" y="790573"/>
                </a:cubicBezTo>
                <a:cubicBezTo>
                  <a:pt x="2483531" y="800727"/>
                  <a:pt x="2433511" y="792720"/>
                  <a:pt x="2311371" y="833435"/>
                </a:cubicBezTo>
                <a:cubicBezTo>
                  <a:pt x="2297084" y="838198"/>
                  <a:pt x="2281979" y="840988"/>
                  <a:pt x="2268509" y="847723"/>
                </a:cubicBezTo>
                <a:cubicBezTo>
                  <a:pt x="2236398" y="863779"/>
                  <a:pt x="2205355" y="892075"/>
                  <a:pt x="2182784" y="919160"/>
                </a:cubicBezTo>
                <a:cubicBezTo>
                  <a:pt x="2171791" y="932352"/>
                  <a:pt x="2165617" y="949189"/>
                  <a:pt x="2154209" y="962023"/>
                </a:cubicBezTo>
                <a:cubicBezTo>
                  <a:pt x="2127361" y="992227"/>
                  <a:pt x="2097059" y="1019173"/>
                  <a:pt x="2068484" y="1047748"/>
                </a:cubicBezTo>
                <a:cubicBezTo>
                  <a:pt x="2054196" y="1062035"/>
                  <a:pt x="2036829" y="1073798"/>
                  <a:pt x="2025621" y="1090610"/>
                </a:cubicBezTo>
                <a:lnTo>
                  <a:pt x="1997046" y="1133473"/>
                </a:lnTo>
                <a:cubicBezTo>
                  <a:pt x="1975285" y="1198759"/>
                  <a:pt x="1988097" y="1170651"/>
                  <a:pt x="1939896" y="1247773"/>
                </a:cubicBezTo>
                <a:cubicBezTo>
                  <a:pt x="1930795" y="1262334"/>
                  <a:pt x="1924729" y="1279908"/>
                  <a:pt x="1911321" y="1290635"/>
                </a:cubicBezTo>
                <a:cubicBezTo>
                  <a:pt x="1899561" y="1300043"/>
                  <a:pt x="1882746" y="1300160"/>
                  <a:pt x="1868459" y="1304923"/>
                </a:cubicBezTo>
                <a:cubicBezTo>
                  <a:pt x="1682721" y="1300160"/>
                  <a:pt x="1496594" y="1303566"/>
                  <a:pt x="1311246" y="1290635"/>
                </a:cubicBezTo>
                <a:cubicBezTo>
                  <a:pt x="1276986" y="1288245"/>
                  <a:pt x="1230297" y="1243707"/>
                  <a:pt x="1211234" y="1219198"/>
                </a:cubicBezTo>
                <a:cubicBezTo>
                  <a:pt x="1190150" y="1192089"/>
                  <a:pt x="1182659" y="1152523"/>
                  <a:pt x="1154084" y="1133473"/>
                </a:cubicBezTo>
                <a:lnTo>
                  <a:pt x="1111221" y="1104898"/>
                </a:lnTo>
                <a:cubicBezTo>
                  <a:pt x="1101696" y="1090610"/>
                  <a:pt x="1090325" y="1077394"/>
                  <a:pt x="1082646" y="1062035"/>
                </a:cubicBezTo>
                <a:cubicBezTo>
                  <a:pt x="1050429" y="997599"/>
                  <a:pt x="1090966" y="1037728"/>
                  <a:pt x="1039784" y="976310"/>
                </a:cubicBezTo>
                <a:cubicBezTo>
                  <a:pt x="1026849" y="960788"/>
                  <a:pt x="1009856" y="948970"/>
                  <a:pt x="996921" y="933448"/>
                </a:cubicBezTo>
                <a:cubicBezTo>
                  <a:pt x="945834" y="872145"/>
                  <a:pt x="993789" y="904643"/>
                  <a:pt x="925484" y="847723"/>
                </a:cubicBezTo>
                <a:cubicBezTo>
                  <a:pt x="912292" y="836730"/>
                  <a:pt x="895813" y="830141"/>
                  <a:pt x="882621" y="819148"/>
                </a:cubicBezTo>
                <a:cubicBezTo>
                  <a:pt x="867099" y="806213"/>
                  <a:pt x="855708" y="788690"/>
                  <a:pt x="839759" y="776285"/>
                </a:cubicBezTo>
                <a:cubicBezTo>
                  <a:pt x="839749" y="776277"/>
                  <a:pt x="732607" y="704851"/>
                  <a:pt x="711171" y="690560"/>
                </a:cubicBezTo>
                <a:cubicBezTo>
                  <a:pt x="696884" y="681035"/>
                  <a:pt x="684599" y="667415"/>
                  <a:pt x="668309" y="661985"/>
                </a:cubicBezTo>
                <a:lnTo>
                  <a:pt x="582584" y="633410"/>
                </a:lnTo>
                <a:lnTo>
                  <a:pt x="325409" y="619123"/>
                </a:lnTo>
                <a:close/>
              </a:path>
            </a:pathLst>
          </a:cu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Freeform 7">
            <a:extLst>
              <a:ext uri="{FF2B5EF4-FFF2-40B4-BE49-F238E27FC236}">
                <a16:creationId xmlns:a16="http://schemas.microsoft.com/office/drawing/2014/main" id="{0EA76449-D67B-9142-B35F-3EE2908BF9AE}"/>
              </a:ext>
            </a:extLst>
          </p:cNvPr>
          <p:cNvSpPr/>
          <p:nvPr/>
        </p:nvSpPr>
        <p:spPr>
          <a:xfrm>
            <a:off x="2047625" y="1092619"/>
            <a:ext cx="4400550" cy="2243137"/>
          </a:xfrm>
          <a:custGeom>
            <a:avLst/>
            <a:gdLst>
              <a:gd name="connsiteX0" fmla="*/ 200025 w 4400550"/>
              <a:gd name="connsiteY0" fmla="*/ 1428750 h 2243137"/>
              <a:gd name="connsiteX1" fmla="*/ 200025 w 4400550"/>
              <a:gd name="connsiteY1" fmla="*/ 1428750 h 2243137"/>
              <a:gd name="connsiteX2" fmla="*/ 400050 w 4400550"/>
              <a:gd name="connsiteY2" fmla="*/ 1500187 h 2243137"/>
              <a:gd name="connsiteX3" fmla="*/ 557212 w 4400550"/>
              <a:gd name="connsiteY3" fmla="*/ 1543050 h 2243137"/>
              <a:gd name="connsiteX4" fmla="*/ 600075 w 4400550"/>
              <a:gd name="connsiteY4" fmla="*/ 1571625 h 2243137"/>
              <a:gd name="connsiteX5" fmla="*/ 628650 w 4400550"/>
              <a:gd name="connsiteY5" fmla="*/ 1614487 h 2243137"/>
              <a:gd name="connsiteX6" fmla="*/ 671512 w 4400550"/>
              <a:gd name="connsiteY6" fmla="*/ 1628775 h 2243137"/>
              <a:gd name="connsiteX7" fmla="*/ 714375 w 4400550"/>
              <a:gd name="connsiteY7" fmla="*/ 1657350 h 2243137"/>
              <a:gd name="connsiteX8" fmla="*/ 771525 w 4400550"/>
              <a:gd name="connsiteY8" fmla="*/ 1743075 h 2243137"/>
              <a:gd name="connsiteX9" fmla="*/ 800100 w 4400550"/>
              <a:gd name="connsiteY9" fmla="*/ 1785937 h 2243137"/>
              <a:gd name="connsiteX10" fmla="*/ 828675 w 4400550"/>
              <a:gd name="connsiteY10" fmla="*/ 1871662 h 2243137"/>
              <a:gd name="connsiteX11" fmla="*/ 914400 w 4400550"/>
              <a:gd name="connsiteY11" fmla="*/ 2000250 h 2243137"/>
              <a:gd name="connsiteX12" fmla="*/ 1028700 w 4400550"/>
              <a:gd name="connsiteY12" fmla="*/ 2100262 h 2243137"/>
              <a:gd name="connsiteX13" fmla="*/ 1171575 w 4400550"/>
              <a:gd name="connsiteY13" fmla="*/ 2128837 h 2243137"/>
              <a:gd name="connsiteX14" fmla="*/ 1328737 w 4400550"/>
              <a:gd name="connsiteY14" fmla="*/ 2143125 h 2243137"/>
              <a:gd name="connsiteX15" fmla="*/ 1471612 w 4400550"/>
              <a:gd name="connsiteY15" fmla="*/ 2128837 h 2243137"/>
              <a:gd name="connsiteX16" fmla="*/ 1485900 w 4400550"/>
              <a:gd name="connsiteY16" fmla="*/ 2085975 h 2243137"/>
              <a:gd name="connsiteX17" fmla="*/ 1514475 w 4400550"/>
              <a:gd name="connsiteY17" fmla="*/ 2043112 h 2243137"/>
              <a:gd name="connsiteX18" fmla="*/ 1585912 w 4400550"/>
              <a:gd name="connsiteY18" fmla="*/ 1914525 h 2243137"/>
              <a:gd name="connsiteX19" fmla="*/ 1614487 w 4400550"/>
              <a:gd name="connsiteY19" fmla="*/ 1871662 h 2243137"/>
              <a:gd name="connsiteX20" fmla="*/ 1657350 w 4400550"/>
              <a:gd name="connsiteY20" fmla="*/ 1843087 h 2243137"/>
              <a:gd name="connsiteX21" fmla="*/ 1671637 w 4400550"/>
              <a:gd name="connsiteY21" fmla="*/ 1800225 h 2243137"/>
              <a:gd name="connsiteX22" fmla="*/ 1757362 w 4400550"/>
              <a:gd name="connsiteY22" fmla="*/ 1757362 h 2243137"/>
              <a:gd name="connsiteX23" fmla="*/ 1843087 w 4400550"/>
              <a:gd name="connsiteY23" fmla="*/ 1714500 h 2243137"/>
              <a:gd name="connsiteX24" fmla="*/ 1928812 w 4400550"/>
              <a:gd name="connsiteY24" fmla="*/ 1657350 h 2243137"/>
              <a:gd name="connsiteX25" fmla="*/ 2028825 w 4400550"/>
              <a:gd name="connsiteY25" fmla="*/ 1628775 h 2243137"/>
              <a:gd name="connsiteX26" fmla="*/ 2228850 w 4400550"/>
              <a:gd name="connsiteY26" fmla="*/ 1600200 h 2243137"/>
              <a:gd name="connsiteX27" fmla="*/ 2428875 w 4400550"/>
              <a:gd name="connsiteY27" fmla="*/ 1614487 h 2243137"/>
              <a:gd name="connsiteX28" fmla="*/ 2528887 w 4400550"/>
              <a:gd name="connsiteY28" fmla="*/ 1714500 h 2243137"/>
              <a:gd name="connsiteX29" fmla="*/ 2543175 w 4400550"/>
              <a:gd name="connsiteY29" fmla="*/ 1757362 h 2243137"/>
              <a:gd name="connsiteX30" fmla="*/ 2571750 w 4400550"/>
              <a:gd name="connsiteY30" fmla="*/ 1800225 h 2243137"/>
              <a:gd name="connsiteX31" fmla="*/ 2643187 w 4400550"/>
              <a:gd name="connsiteY31" fmla="*/ 1914525 h 2243137"/>
              <a:gd name="connsiteX32" fmla="*/ 2757487 w 4400550"/>
              <a:gd name="connsiteY32" fmla="*/ 2014537 h 2243137"/>
              <a:gd name="connsiteX33" fmla="*/ 2800350 w 4400550"/>
              <a:gd name="connsiteY33" fmla="*/ 2057400 h 2243137"/>
              <a:gd name="connsiteX34" fmla="*/ 2828925 w 4400550"/>
              <a:gd name="connsiteY34" fmla="*/ 2100262 h 2243137"/>
              <a:gd name="connsiteX35" fmla="*/ 2871787 w 4400550"/>
              <a:gd name="connsiteY35" fmla="*/ 2128837 h 2243137"/>
              <a:gd name="connsiteX36" fmla="*/ 2914650 w 4400550"/>
              <a:gd name="connsiteY36" fmla="*/ 2171700 h 2243137"/>
              <a:gd name="connsiteX37" fmla="*/ 2943225 w 4400550"/>
              <a:gd name="connsiteY37" fmla="*/ 2214562 h 2243137"/>
              <a:gd name="connsiteX38" fmla="*/ 3028950 w 4400550"/>
              <a:gd name="connsiteY38" fmla="*/ 2243137 h 2243137"/>
              <a:gd name="connsiteX39" fmla="*/ 3186112 w 4400550"/>
              <a:gd name="connsiteY39" fmla="*/ 2228850 h 2243137"/>
              <a:gd name="connsiteX40" fmla="*/ 3271837 w 4400550"/>
              <a:gd name="connsiteY40" fmla="*/ 2200275 h 2243137"/>
              <a:gd name="connsiteX41" fmla="*/ 3357562 w 4400550"/>
              <a:gd name="connsiteY41" fmla="*/ 2143125 h 2243137"/>
              <a:gd name="connsiteX42" fmla="*/ 3429000 w 4400550"/>
              <a:gd name="connsiteY42" fmla="*/ 2085975 h 2243137"/>
              <a:gd name="connsiteX43" fmla="*/ 3514725 w 4400550"/>
              <a:gd name="connsiteY43" fmla="*/ 2028825 h 2243137"/>
              <a:gd name="connsiteX44" fmla="*/ 3543300 w 4400550"/>
              <a:gd name="connsiteY44" fmla="*/ 1985962 h 2243137"/>
              <a:gd name="connsiteX45" fmla="*/ 3586162 w 4400550"/>
              <a:gd name="connsiteY45" fmla="*/ 1957387 h 2243137"/>
              <a:gd name="connsiteX46" fmla="*/ 3629025 w 4400550"/>
              <a:gd name="connsiteY46" fmla="*/ 1914525 h 2243137"/>
              <a:gd name="connsiteX47" fmla="*/ 3671887 w 4400550"/>
              <a:gd name="connsiteY47" fmla="*/ 1885950 h 2243137"/>
              <a:gd name="connsiteX48" fmla="*/ 3714750 w 4400550"/>
              <a:gd name="connsiteY48" fmla="*/ 1843087 h 2243137"/>
              <a:gd name="connsiteX49" fmla="*/ 3800475 w 4400550"/>
              <a:gd name="connsiteY49" fmla="*/ 1785937 h 2243137"/>
              <a:gd name="connsiteX50" fmla="*/ 3843337 w 4400550"/>
              <a:gd name="connsiteY50" fmla="*/ 1743075 h 2243137"/>
              <a:gd name="connsiteX51" fmla="*/ 3929062 w 4400550"/>
              <a:gd name="connsiteY51" fmla="*/ 1685925 h 2243137"/>
              <a:gd name="connsiteX52" fmla="*/ 4043362 w 4400550"/>
              <a:gd name="connsiteY52" fmla="*/ 1514475 h 2243137"/>
              <a:gd name="connsiteX53" fmla="*/ 4071937 w 4400550"/>
              <a:gd name="connsiteY53" fmla="*/ 1471612 h 2243137"/>
              <a:gd name="connsiteX54" fmla="*/ 4114800 w 4400550"/>
              <a:gd name="connsiteY54" fmla="*/ 1443037 h 2243137"/>
              <a:gd name="connsiteX55" fmla="*/ 4186237 w 4400550"/>
              <a:gd name="connsiteY55" fmla="*/ 1314450 h 2243137"/>
              <a:gd name="connsiteX56" fmla="*/ 4214812 w 4400550"/>
              <a:gd name="connsiteY56" fmla="*/ 1271587 h 2243137"/>
              <a:gd name="connsiteX57" fmla="*/ 4229100 w 4400550"/>
              <a:gd name="connsiteY57" fmla="*/ 1228725 h 2243137"/>
              <a:gd name="connsiteX58" fmla="*/ 4286250 w 4400550"/>
              <a:gd name="connsiteY58" fmla="*/ 1143000 h 2243137"/>
              <a:gd name="connsiteX59" fmla="*/ 4314825 w 4400550"/>
              <a:gd name="connsiteY59" fmla="*/ 1100137 h 2243137"/>
              <a:gd name="connsiteX60" fmla="*/ 4357687 w 4400550"/>
              <a:gd name="connsiteY60" fmla="*/ 1014412 h 2243137"/>
              <a:gd name="connsiteX61" fmla="*/ 4400550 w 4400550"/>
              <a:gd name="connsiteY61" fmla="*/ 928687 h 2243137"/>
              <a:gd name="connsiteX62" fmla="*/ 4386262 w 4400550"/>
              <a:gd name="connsiteY62" fmla="*/ 814387 h 2243137"/>
              <a:gd name="connsiteX63" fmla="*/ 4300537 w 4400550"/>
              <a:gd name="connsiteY63" fmla="*/ 685800 h 2243137"/>
              <a:gd name="connsiteX64" fmla="*/ 4257675 w 4400550"/>
              <a:gd name="connsiteY64" fmla="*/ 657225 h 2243137"/>
              <a:gd name="connsiteX65" fmla="*/ 4100512 w 4400550"/>
              <a:gd name="connsiteY65" fmla="*/ 628650 h 2243137"/>
              <a:gd name="connsiteX66" fmla="*/ 3943350 w 4400550"/>
              <a:gd name="connsiteY66" fmla="*/ 600075 h 2243137"/>
              <a:gd name="connsiteX67" fmla="*/ 3814762 w 4400550"/>
              <a:gd name="connsiteY67" fmla="*/ 571500 h 2243137"/>
              <a:gd name="connsiteX68" fmla="*/ 3314700 w 4400550"/>
              <a:gd name="connsiteY68" fmla="*/ 557212 h 2243137"/>
              <a:gd name="connsiteX69" fmla="*/ 3228975 w 4400550"/>
              <a:gd name="connsiteY69" fmla="*/ 528637 h 2243137"/>
              <a:gd name="connsiteX70" fmla="*/ 3186112 w 4400550"/>
              <a:gd name="connsiteY70" fmla="*/ 514350 h 2243137"/>
              <a:gd name="connsiteX71" fmla="*/ 3143250 w 4400550"/>
              <a:gd name="connsiteY71" fmla="*/ 485775 h 2243137"/>
              <a:gd name="connsiteX72" fmla="*/ 3100387 w 4400550"/>
              <a:gd name="connsiteY72" fmla="*/ 471487 h 2243137"/>
              <a:gd name="connsiteX73" fmla="*/ 3057525 w 4400550"/>
              <a:gd name="connsiteY73" fmla="*/ 428625 h 2243137"/>
              <a:gd name="connsiteX74" fmla="*/ 2928937 w 4400550"/>
              <a:gd name="connsiteY74" fmla="*/ 342900 h 2243137"/>
              <a:gd name="connsiteX75" fmla="*/ 2886075 w 4400550"/>
              <a:gd name="connsiteY75" fmla="*/ 314325 h 2243137"/>
              <a:gd name="connsiteX76" fmla="*/ 2800350 w 4400550"/>
              <a:gd name="connsiteY76" fmla="*/ 285750 h 2243137"/>
              <a:gd name="connsiteX77" fmla="*/ 2714625 w 4400550"/>
              <a:gd name="connsiteY77" fmla="*/ 242887 h 2243137"/>
              <a:gd name="connsiteX78" fmla="*/ 2628900 w 4400550"/>
              <a:gd name="connsiteY78" fmla="*/ 200025 h 2243137"/>
              <a:gd name="connsiteX79" fmla="*/ 2586037 w 4400550"/>
              <a:gd name="connsiteY79" fmla="*/ 171450 h 2243137"/>
              <a:gd name="connsiteX80" fmla="*/ 2486025 w 4400550"/>
              <a:gd name="connsiteY80" fmla="*/ 142875 h 2243137"/>
              <a:gd name="connsiteX81" fmla="*/ 2400300 w 4400550"/>
              <a:gd name="connsiteY81" fmla="*/ 114300 h 2243137"/>
              <a:gd name="connsiteX82" fmla="*/ 2314575 w 4400550"/>
              <a:gd name="connsiteY82" fmla="*/ 85725 h 2243137"/>
              <a:gd name="connsiteX83" fmla="*/ 2271712 w 4400550"/>
              <a:gd name="connsiteY83" fmla="*/ 71437 h 2243137"/>
              <a:gd name="connsiteX84" fmla="*/ 1857375 w 4400550"/>
              <a:gd name="connsiteY84" fmla="*/ 42862 h 2243137"/>
              <a:gd name="connsiteX85" fmla="*/ 1800225 w 4400550"/>
              <a:gd name="connsiteY85" fmla="*/ 28575 h 2243137"/>
              <a:gd name="connsiteX86" fmla="*/ 1700212 w 4400550"/>
              <a:gd name="connsiteY86" fmla="*/ 0 h 2243137"/>
              <a:gd name="connsiteX87" fmla="*/ 1371600 w 4400550"/>
              <a:gd name="connsiteY87" fmla="*/ 14287 h 2243137"/>
              <a:gd name="connsiteX88" fmla="*/ 1285875 w 4400550"/>
              <a:gd name="connsiteY88" fmla="*/ 42862 h 2243137"/>
              <a:gd name="connsiteX89" fmla="*/ 1243012 w 4400550"/>
              <a:gd name="connsiteY89" fmla="*/ 71437 h 2243137"/>
              <a:gd name="connsiteX90" fmla="*/ 1200150 w 4400550"/>
              <a:gd name="connsiteY90" fmla="*/ 85725 h 2243137"/>
              <a:gd name="connsiteX91" fmla="*/ 1157287 w 4400550"/>
              <a:gd name="connsiteY91" fmla="*/ 128587 h 2243137"/>
              <a:gd name="connsiteX92" fmla="*/ 1128712 w 4400550"/>
              <a:gd name="connsiteY92" fmla="*/ 171450 h 2243137"/>
              <a:gd name="connsiteX93" fmla="*/ 1085850 w 4400550"/>
              <a:gd name="connsiteY93" fmla="*/ 214312 h 2243137"/>
              <a:gd name="connsiteX94" fmla="*/ 1028700 w 4400550"/>
              <a:gd name="connsiteY94" fmla="*/ 300037 h 2243137"/>
              <a:gd name="connsiteX95" fmla="*/ 985837 w 4400550"/>
              <a:gd name="connsiteY95" fmla="*/ 328612 h 2243137"/>
              <a:gd name="connsiteX96" fmla="*/ 900112 w 4400550"/>
              <a:gd name="connsiteY96" fmla="*/ 357187 h 2243137"/>
              <a:gd name="connsiteX97" fmla="*/ 857250 w 4400550"/>
              <a:gd name="connsiteY97" fmla="*/ 385762 h 2243137"/>
              <a:gd name="connsiteX98" fmla="*/ 757237 w 4400550"/>
              <a:gd name="connsiteY98" fmla="*/ 414337 h 2243137"/>
              <a:gd name="connsiteX99" fmla="*/ 714375 w 4400550"/>
              <a:gd name="connsiteY99" fmla="*/ 428625 h 2243137"/>
              <a:gd name="connsiteX100" fmla="*/ 657225 w 4400550"/>
              <a:gd name="connsiteY100" fmla="*/ 442912 h 2243137"/>
              <a:gd name="connsiteX101" fmla="*/ 571500 w 4400550"/>
              <a:gd name="connsiteY101" fmla="*/ 471487 h 2243137"/>
              <a:gd name="connsiteX102" fmla="*/ 485775 w 4400550"/>
              <a:gd name="connsiteY102" fmla="*/ 485775 h 2243137"/>
              <a:gd name="connsiteX103" fmla="*/ 300037 w 4400550"/>
              <a:gd name="connsiteY103" fmla="*/ 514350 h 2243137"/>
              <a:gd name="connsiteX104" fmla="*/ 200025 w 4400550"/>
              <a:gd name="connsiteY104" fmla="*/ 542925 h 2243137"/>
              <a:gd name="connsiteX105" fmla="*/ 142875 w 4400550"/>
              <a:gd name="connsiteY105" fmla="*/ 628650 h 2243137"/>
              <a:gd name="connsiteX106" fmla="*/ 114300 w 4400550"/>
              <a:gd name="connsiteY106" fmla="*/ 671512 h 2243137"/>
              <a:gd name="connsiteX107" fmla="*/ 57150 w 4400550"/>
              <a:gd name="connsiteY107" fmla="*/ 900112 h 2243137"/>
              <a:gd name="connsiteX108" fmla="*/ 14287 w 4400550"/>
              <a:gd name="connsiteY108" fmla="*/ 1057275 h 2243137"/>
              <a:gd name="connsiteX109" fmla="*/ 0 w 4400550"/>
              <a:gd name="connsiteY109" fmla="*/ 1100137 h 2243137"/>
              <a:gd name="connsiteX110" fmla="*/ 14287 w 4400550"/>
              <a:gd name="connsiteY110" fmla="*/ 1228725 h 2243137"/>
              <a:gd name="connsiteX111" fmla="*/ 71437 w 4400550"/>
              <a:gd name="connsiteY111" fmla="*/ 1357312 h 2243137"/>
              <a:gd name="connsiteX112" fmla="*/ 157162 w 4400550"/>
              <a:gd name="connsiteY112" fmla="*/ 1414462 h 2243137"/>
              <a:gd name="connsiteX113" fmla="*/ 200025 w 4400550"/>
              <a:gd name="connsiteY113" fmla="*/ 1428750 h 224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400550" h="2243137">
                <a:moveTo>
                  <a:pt x="200025" y="1428750"/>
                </a:moveTo>
                <a:lnTo>
                  <a:pt x="200025" y="1428750"/>
                </a:lnTo>
                <a:cubicBezTo>
                  <a:pt x="214559" y="1434200"/>
                  <a:pt x="370449" y="1494267"/>
                  <a:pt x="400050" y="1500187"/>
                </a:cubicBezTo>
                <a:cubicBezTo>
                  <a:pt x="438389" y="1507855"/>
                  <a:pt x="526138" y="1522334"/>
                  <a:pt x="557212" y="1543050"/>
                </a:cubicBezTo>
                <a:lnTo>
                  <a:pt x="600075" y="1571625"/>
                </a:lnTo>
                <a:cubicBezTo>
                  <a:pt x="609600" y="1585912"/>
                  <a:pt x="615242" y="1603760"/>
                  <a:pt x="628650" y="1614487"/>
                </a:cubicBezTo>
                <a:cubicBezTo>
                  <a:pt x="640410" y="1623895"/>
                  <a:pt x="658042" y="1622040"/>
                  <a:pt x="671512" y="1628775"/>
                </a:cubicBezTo>
                <a:cubicBezTo>
                  <a:pt x="686871" y="1636454"/>
                  <a:pt x="700087" y="1647825"/>
                  <a:pt x="714375" y="1657350"/>
                </a:cubicBezTo>
                <a:lnTo>
                  <a:pt x="771525" y="1743075"/>
                </a:lnTo>
                <a:lnTo>
                  <a:pt x="800100" y="1785937"/>
                </a:lnTo>
                <a:cubicBezTo>
                  <a:pt x="809625" y="1814512"/>
                  <a:pt x="811967" y="1846600"/>
                  <a:pt x="828675" y="1871662"/>
                </a:cubicBezTo>
                <a:lnTo>
                  <a:pt x="914400" y="2000250"/>
                </a:lnTo>
                <a:cubicBezTo>
                  <a:pt x="945356" y="2046684"/>
                  <a:pt x="962026" y="2083593"/>
                  <a:pt x="1028700" y="2100262"/>
                </a:cubicBezTo>
                <a:cubicBezTo>
                  <a:pt x="1087575" y="2114981"/>
                  <a:pt x="1105397" y="2121051"/>
                  <a:pt x="1171575" y="2128837"/>
                </a:cubicBezTo>
                <a:cubicBezTo>
                  <a:pt x="1223818" y="2134983"/>
                  <a:pt x="1276350" y="2138362"/>
                  <a:pt x="1328737" y="2143125"/>
                </a:cubicBezTo>
                <a:cubicBezTo>
                  <a:pt x="1376362" y="2138362"/>
                  <a:pt x="1426631" y="2145194"/>
                  <a:pt x="1471612" y="2128837"/>
                </a:cubicBezTo>
                <a:cubicBezTo>
                  <a:pt x="1485766" y="2123690"/>
                  <a:pt x="1479165" y="2099445"/>
                  <a:pt x="1485900" y="2085975"/>
                </a:cubicBezTo>
                <a:cubicBezTo>
                  <a:pt x="1493579" y="2070616"/>
                  <a:pt x="1504950" y="2057400"/>
                  <a:pt x="1514475" y="2043112"/>
                </a:cubicBezTo>
                <a:cubicBezTo>
                  <a:pt x="1539622" y="1967669"/>
                  <a:pt x="1520408" y="2012782"/>
                  <a:pt x="1585912" y="1914525"/>
                </a:cubicBezTo>
                <a:cubicBezTo>
                  <a:pt x="1595437" y="1900237"/>
                  <a:pt x="1600199" y="1881187"/>
                  <a:pt x="1614487" y="1871662"/>
                </a:cubicBezTo>
                <a:lnTo>
                  <a:pt x="1657350" y="1843087"/>
                </a:lnTo>
                <a:cubicBezTo>
                  <a:pt x="1662112" y="1828800"/>
                  <a:pt x="1662229" y="1811985"/>
                  <a:pt x="1671637" y="1800225"/>
                </a:cubicBezTo>
                <a:cubicBezTo>
                  <a:pt x="1698933" y="1766105"/>
                  <a:pt x="1722853" y="1774617"/>
                  <a:pt x="1757362" y="1757362"/>
                </a:cubicBezTo>
                <a:cubicBezTo>
                  <a:pt x="1868141" y="1701972"/>
                  <a:pt x="1735360" y="1750408"/>
                  <a:pt x="1843087" y="1714500"/>
                </a:cubicBezTo>
                <a:cubicBezTo>
                  <a:pt x="1871662" y="1695450"/>
                  <a:pt x="1896232" y="1668210"/>
                  <a:pt x="1928812" y="1657350"/>
                </a:cubicBezTo>
                <a:cubicBezTo>
                  <a:pt x="1969669" y="1643731"/>
                  <a:pt x="1983968" y="1637746"/>
                  <a:pt x="2028825" y="1628775"/>
                </a:cubicBezTo>
                <a:cubicBezTo>
                  <a:pt x="2097504" y="1615039"/>
                  <a:pt x="2158597" y="1608981"/>
                  <a:pt x="2228850" y="1600200"/>
                </a:cubicBezTo>
                <a:cubicBezTo>
                  <a:pt x="2295525" y="1604962"/>
                  <a:pt x="2362488" y="1606677"/>
                  <a:pt x="2428875" y="1614487"/>
                </a:cubicBezTo>
                <a:cubicBezTo>
                  <a:pt x="2483723" y="1620940"/>
                  <a:pt x="2510345" y="1658878"/>
                  <a:pt x="2528887" y="1714500"/>
                </a:cubicBezTo>
                <a:cubicBezTo>
                  <a:pt x="2533650" y="1728787"/>
                  <a:pt x="2536440" y="1743892"/>
                  <a:pt x="2543175" y="1757362"/>
                </a:cubicBezTo>
                <a:cubicBezTo>
                  <a:pt x="2550854" y="1772721"/>
                  <a:pt x="2562225" y="1785937"/>
                  <a:pt x="2571750" y="1800225"/>
                </a:cubicBezTo>
                <a:cubicBezTo>
                  <a:pt x="2605755" y="1902240"/>
                  <a:pt x="2575263" y="1869242"/>
                  <a:pt x="2643187" y="1914525"/>
                </a:cubicBezTo>
                <a:cubicBezTo>
                  <a:pt x="2724151" y="2035969"/>
                  <a:pt x="2590797" y="1847847"/>
                  <a:pt x="2757487" y="2014537"/>
                </a:cubicBezTo>
                <a:cubicBezTo>
                  <a:pt x="2771775" y="2028825"/>
                  <a:pt x="2787415" y="2041878"/>
                  <a:pt x="2800350" y="2057400"/>
                </a:cubicBezTo>
                <a:cubicBezTo>
                  <a:pt x="2811343" y="2070591"/>
                  <a:pt x="2816783" y="2088120"/>
                  <a:pt x="2828925" y="2100262"/>
                </a:cubicBezTo>
                <a:cubicBezTo>
                  <a:pt x="2841067" y="2112404"/>
                  <a:pt x="2858596" y="2117844"/>
                  <a:pt x="2871787" y="2128837"/>
                </a:cubicBezTo>
                <a:cubicBezTo>
                  <a:pt x="2887309" y="2141772"/>
                  <a:pt x="2901715" y="2156178"/>
                  <a:pt x="2914650" y="2171700"/>
                </a:cubicBezTo>
                <a:cubicBezTo>
                  <a:pt x="2925643" y="2184891"/>
                  <a:pt x="2928664" y="2205461"/>
                  <a:pt x="2943225" y="2214562"/>
                </a:cubicBezTo>
                <a:cubicBezTo>
                  <a:pt x="2968767" y="2230526"/>
                  <a:pt x="3028950" y="2243137"/>
                  <a:pt x="3028950" y="2243137"/>
                </a:cubicBezTo>
                <a:cubicBezTo>
                  <a:pt x="3081337" y="2238375"/>
                  <a:pt x="3134309" y="2237992"/>
                  <a:pt x="3186112" y="2228850"/>
                </a:cubicBezTo>
                <a:cubicBezTo>
                  <a:pt x="3215774" y="2223616"/>
                  <a:pt x="3271837" y="2200275"/>
                  <a:pt x="3271837" y="2200275"/>
                </a:cubicBezTo>
                <a:cubicBezTo>
                  <a:pt x="3300412" y="2181225"/>
                  <a:pt x="3338512" y="2171700"/>
                  <a:pt x="3357562" y="2143125"/>
                </a:cubicBezTo>
                <a:cubicBezTo>
                  <a:pt x="3394491" y="2087731"/>
                  <a:pt x="3369847" y="2105692"/>
                  <a:pt x="3429000" y="2085975"/>
                </a:cubicBezTo>
                <a:cubicBezTo>
                  <a:pt x="3457575" y="2066925"/>
                  <a:pt x="3495675" y="2057400"/>
                  <a:pt x="3514725" y="2028825"/>
                </a:cubicBezTo>
                <a:cubicBezTo>
                  <a:pt x="3524250" y="2014537"/>
                  <a:pt x="3531158" y="1998104"/>
                  <a:pt x="3543300" y="1985962"/>
                </a:cubicBezTo>
                <a:cubicBezTo>
                  <a:pt x="3555442" y="1973820"/>
                  <a:pt x="3572971" y="1968380"/>
                  <a:pt x="3586162" y="1957387"/>
                </a:cubicBezTo>
                <a:cubicBezTo>
                  <a:pt x="3601684" y="1944452"/>
                  <a:pt x="3613503" y="1927460"/>
                  <a:pt x="3629025" y="1914525"/>
                </a:cubicBezTo>
                <a:cubicBezTo>
                  <a:pt x="3642216" y="1903532"/>
                  <a:pt x="3658696" y="1896943"/>
                  <a:pt x="3671887" y="1885950"/>
                </a:cubicBezTo>
                <a:cubicBezTo>
                  <a:pt x="3687409" y="1873015"/>
                  <a:pt x="3698801" y="1855492"/>
                  <a:pt x="3714750" y="1843087"/>
                </a:cubicBezTo>
                <a:cubicBezTo>
                  <a:pt x="3741859" y="1822002"/>
                  <a:pt x="3776191" y="1810221"/>
                  <a:pt x="3800475" y="1785937"/>
                </a:cubicBezTo>
                <a:cubicBezTo>
                  <a:pt x="3814762" y="1771650"/>
                  <a:pt x="3827388" y="1755480"/>
                  <a:pt x="3843337" y="1743075"/>
                </a:cubicBezTo>
                <a:cubicBezTo>
                  <a:pt x="3870446" y="1721991"/>
                  <a:pt x="3929062" y="1685925"/>
                  <a:pt x="3929062" y="1685925"/>
                </a:cubicBezTo>
                <a:lnTo>
                  <a:pt x="4043362" y="1514475"/>
                </a:lnTo>
                <a:cubicBezTo>
                  <a:pt x="4052887" y="1500187"/>
                  <a:pt x="4057649" y="1481137"/>
                  <a:pt x="4071937" y="1471612"/>
                </a:cubicBezTo>
                <a:lnTo>
                  <a:pt x="4114800" y="1443037"/>
                </a:lnTo>
                <a:cubicBezTo>
                  <a:pt x="4139947" y="1367594"/>
                  <a:pt x="4120733" y="1412707"/>
                  <a:pt x="4186237" y="1314450"/>
                </a:cubicBezTo>
                <a:cubicBezTo>
                  <a:pt x="4195762" y="1300162"/>
                  <a:pt x="4209382" y="1287877"/>
                  <a:pt x="4214812" y="1271587"/>
                </a:cubicBezTo>
                <a:cubicBezTo>
                  <a:pt x="4219575" y="1257300"/>
                  <a:pt x="4221786" y="1241890"/>
                  <a:pt x="4229100" y="1228725"/>
                </a:cubicBezTo>
                <a:cubicBezTo>
                  <a:pt x="4245779" y="1198704"/>
                  <a:pt x="4267200" y="1171575"/>
                  <a:pt x="4286250" y="1143000"/>
                </a:cubicBezTo>
                <a:lnTo>
                  <a:pt x="4314825" y="1100137"/>
                </a:lnTo>
                <a:cubicBezTo>
                  <a:pt x="4350733" y="992410"/>
                  <a:pt x="4302297" y="1125191"/>
                  <a:pt x="4357687" y="1014412"/>
                </a:cubicBezTo>
                <a:cubicBezTo>
                  <a:pt x="4416841" y="896106"/>
                  <a:pt x="4318657" y="1051528"/>
                  <a:pt x="4400550" y="928687"/>
                </a:cubicBezTo>
                <a:cubicBezTo>
                  <a:pt x="4395787" y="890587"/>
                  <a:pt x="4393131" y="852164"/>
                  <a:pt x="4386262" y="814387"/>
                </a:cubicBezTo>
                <a:cubicBezTo>
                  <a:pt x="4376787" y="762273"/>
                  <a:pt x="4339995" y="718682"/>
                  <a:pt x="4300537" y="685800"/>
                </a:cubicBezTo>
                <a:cubicBezTo>
                  <a:pt x="4287346" y="674807"/>
                  <a:pt x="4273033" y="664904"/>
                  <a:pt x="4257675" y="657225"/>
                </a:cubicBezTo>
                <a:cubicBezTo>
                  <a:pt x="4212851" y="634813"/>
                  <a:pt x="4141888" y="634561"/>
                  <a:pt x="4100512" y="628650"/>
                </a:cubicBezTo>
                <a:cubicBezTo>
                  <a:pt x="4057104" y="622449"/>
                  <a:pt x="3987641" y="609918"/>
                  <a:pt x="3943350" y="600075"/>
                </a:cubicBezTo>
                <a:cubicBezTo>
                  <a:pt x="3913488" y="593439"/>
                  <a:pt x="3842572" y="572891"/>
                  <a:pt x="3814762" y="571500"/>
                </a:cubicBezTo>
                <a:cubicBezTo>
                  <a:pt x="3648215" y="563173"/>
                  <a:pt x="3481387" y="561975"/>
                  <a:pt x="3314700" y="557212"/>
                </a:cubicBezTo>
                <a:lnTo>
                  <a:pt x="3228975" y="528637"/>
                </a:lnTo>
                <a:lnTo>
                  <a:pt x="3186112" y="514350"/>
                </a:lnTo>
                <a:cubicBezTo>
                  <a:pt x="3171825" y="504825"/>
                  <a:pt x="3158608" y="493454"/>
                  <a:pt x="3143250" y="485775"/>
                </a:cubicBezTo>
                <a:cubicBezTo>
                  <a:pt x="3129779" y="479040"/>
                  <a:pt x="3112918" y="479841"/>
                  <a:pt x="3100387" y="471487"/>
                </a:cubicBezTo>
                <a:cubicBezTo>
                  <a:pt x="3083575" y="460279"/>
                  <a:pt x="3073474" y="441030"/>
                  <a:pt x="3057525" y="428625"/>
                </a:cubicBezTo>
                <a:cubicBezTo>
                  <a:pt x="3057515" y="428617"/>
                  <a:pt x="2950373" y="357191"/>
                  <a:pt x="2928937" y="342900"/>
                </a:cubicBezTo>
                <a:cubicBezTo>
                  <a:pt x="2914650" y="333375"/>
                  <a:pt x="2902365" y="319755"/>
                  <a:pt x="2886075" y="314325"/>
                </a:cubicBezTo>
                <a:lnTo>
                  <a:pt x="2800350" y="285750"/>
                </a:lnTo>
                <a:cubicBezTo>
                  <a:pt x="2677509" y="203857"/>
                  <a:pt x="2832931" y="302041"/>
                  <a:pt x="2714625" y="242887"/>
                </a:cubicBezTo>
                <a:cubicBezTo>
                  <a:pt x="2603846" y="187497"/>
                  <a:pt x="2736627" y="235933"/>
                  <a:pt x="2628900" y="200025"/>
                </a:cubicBezTo>
                <a:cubicBezTo>
                  <a:pt x="2614612" y="190500"/>
                  <a:pt x="2601396" y="179129"/>
                  <a:pt x="2586037" y="171450"/>
                </a:cubicBezTo>
                <a:cubicBezTo>
                  <a:pt x="2562023" y="159443"/>
                  <a:pt x="2508922" y="149744"/>
                  <a:pt x="2486025" y="142875"/>
                </a:cubicBezTo>
                <a:cubicBezTo>
                  <a:pt x="2457175" y="134220"/>
                  <a:pt x="2428875" y="123825"/>
                  <a:pt x="2400300" y="114300"/>
                </a:cubicBezTo>
                <a:lnTo>
                  <a:pt x="2314575" y="85725"/>
                </a:lnTo>
                <a:cubicBezTo>
                  <a:pt x="2300287" y="80962"/>
                  <a:pt x="2286752" y="72229"/>
                  <a:pt x="2271712" y="71437"/>
                </a:cubicBezTo>
                <a:cubicBezTo>
                  <a:pt x="1952454" y="54634"/>
                  <a:pt x="2090413" y="66167"/>
                  <a:pt x="1857375" y="42862"/>
                </a:cubicBezTo>
                <a:cubicBezTo>
                  <a:pt x="1838325" y="38100"/>
                  <a:pt x="1819106" y="33969"/>
                  <a:pt x="1800225" y="28575"/>
                </a:cubicBezTo>
                <a:cubicBezTo>
                  <a:pt x="1656746" y="-12419"/>
                  <a:pt x="1878870" y="44663"/>
                  <a:pt x="1700212" y="0"/>
                </a:cubicBezTo>
                <a:cubicBezTo>
                  <a:pt x="1590675" y="4762"/>
                  <a:pt x="1480659" y="3005"/>
                  <a:pt x="1371600" y="14287"/>
                </a:cubicBezTo>
                <a:cubicBezTo>
                  <a:pt x="1341639" y="17386"/>
                  <a:pt x="1285875" y="42862"/>
                  <a:pt x="1285875" y="42862"/>
                </a:cubicBezTo>
                <a:cubicBezTo>
                  <a:pt x="1271587" y="52387"/>
                  <a:pt x="1258371" y="63758"/>
                  <a:pt x="1243012" y="71437"/>
                </a:cubicBezTo>
                <a:cubicBezTo>
                  <a:pt x="1229542" y="78172"/>
                  <a:pt x="1212681" y="77371"/>
                  <a:pt x="1200150" y="85725"/>
                </a:cubicBezTo>
                <a:cubicBezTo>
                  <a:pt x="1183338" y="96933"/>
                  <a:pt x="1170222" y="113065"/>
                  <a:pt x="1157287" y="128587"/>
                </a:cubicBezTo>
                <a:cubicBezTo>
                  <a:pt x="1146294" y="141779"/>
                  <a:pt x="1139705" y="158258"/>
                  <a:pt x="1128712" y="171450"/>
                </a:cubicBezTo>
                <a:cubicBezTo>
                  <a:pt x="1115777" y="186972"/>
                  <a:pt x="1098255" y="198363"/>
                  <a:pt x="1085850" y="214312"/>
                </a:cubicBezTo>
                <a:cubicBezTo>
                  <a:pt x="1064766" y="241421"/>
                  <a:pt x="1057275" y="280987"/>
                  <a:pt x="1028700" y="300037"/>
                </a:cubicBezTo>
                <a:cubicBezTo>
                  <a:pt x="1014412" y="309562"/>
                  <a:pt x="1001529" y="321638"/>
                  <a:pt x="985837" y="328612"/>
                </a:cubicBezTo>
                <a:cubicBezTo>
                  <a:pt x="958312" y="340845"/>
                  <a:pt x="900112" y="357187"/>
                  <a:pt x="900112" y="357187"/>
                </a:cubicBezTo>
                <a:cubicBezTo>
                  <a:pt x="885825" y="366712"/>
                  <a:pt x="872608" y="378083"/>
                  <a:pt x="857250" y="385762"/>
                </a:cubicBezTo>
                <a:cubicBezTo>
                  <a:pt x="834408" y="397183"/>
                  <a:pt x="778606" y="408232"/>
                  <a:pt x="757237" y="414337"/>
                </a:cubicBezTo>
                <a:cubicBezTo>
                  <a:pt x="742756" y="418474"/>
                  <a:pt x="728856" y="424488"/>
                  <a:pt x="714375" y="428625"/>
                </a:cubicBezTo>
                <a:cubicBezTo>
                  <a:pt x="695494" y="434020"/>
                  <a:pt x="676033" y="437270"/>
                  <a:pt x="657225" y="442912"/>
                </a:cubicBezTo>
                <a:cubicBezTo>
                  <a:pt x="628375" y="451567"/>
                  <a:pt x="601211" y="466535"/>
                  <a:pt x="571500" y="471487"/>
                </a:cubicBezTo>
                <a:lnTo>
                  <a:pt x="485775" y="485775"/>
                </a:lnTo>
                <a:cubicBezTo>
                  <a:pt x="426271" y="494929"/>
                  <a:pt x="359463" y="502465"/>
                  <a:pt x="300037" y="514350"/>
                </a:cubicBezTo>
                <a:cubicBezTo>
                  <a:pt x="255179" y="523322"/>
                  <a:pt x="240882" y="529305"/>
                  <a:pt x="200025" y="542925"/>
                </a:cubicBezTo>
                <a:cubicBezTo>
                  <a:pt x="118771" y="624177"/>
                  <a:pt x="184229" y="545941"/>
                  <a:pt x="142875" y="628650"/>
                </a:cubicBezTo>
                <a:cubicBezTo>
                  <a:pt x="135196" y="644009"/>
                  <a:pt x="121274" y="655821"/>
                  <a:pt x="114300" y="671512"/>
                </a:cubicBezTo>
                <a:cubicBezTo>
                  <a:pt x="82348" y="743403"/>
                  <a:pt x="72312" y="824303"/>
                  <a:pt x="57150" y="900112"/>
                </a:cubicBezTo>
                <a:cubicBezTo>
                  <a:pt x="36955" y="1001085"/>
                  <a:pt x="50541" y="948513"/>
                  <a:pt x="14287" y="1057275"/>
                </a:cubicBezTo>
                <a:lnTo>
                  <a:pt x="0" y="1100137"/>
                </a:lnTo>
                <a:cubicBezTo>
                  <a:pt x="4762" y="1143000"/>
                  <a:pt x="5829" y="1186436"/>
                  <a:pt x="14287" y="1228725"/>
                </a:cubicBezTo>
                <a:cubicBezTo>
                  <a:pt x="19770" y="1256139"/>
                  <a:pt x="42414" y="1331917"/>
                  <a:pt x="71437" y="1357312"/>
                </a:cubicBezTo>
                <a:cubicBezTo>
                  <a:pt x="97283" y="1379927"/>
                  <a:pt x="124582" y="1403602"/>
                  <a:pt x="157162" y="1414462"/>
                </a:cubicBezTo>
                <a:lnTo>
                  <a:pt x="200025" y="1428750"/>
                </a:lnTo>
                <a:close/>
              </a:path>
            </a:pathLst>
          </a:cu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9D7A62BF-ED8B-4C40-BBDF-9AC470B83CC5}"/>
              </a:ext>
            </a:extLst>
          </p:cNvPr>
          <p:cNvSpPr txBox="1"/>
          <p:nvPr/>
        </p:nvSpPr>
        <p:spPr>
          <a:xfrm>
            <a:off x="353840" y="534848"/>
            <a:ext cx="8477339" cy="830997"/>
          </a:xfrm>
          <a:prstGeom prst="rect">
            <a:avLst/>
          </a:prstGeom>
          <a:noFill/>
        </p:spPr>
        <p:txBody>
          <a:bodyPr wrap="square" rtlCol="0">
            <a:spAutoFit/>
          </a:bodyPr>
          <a:lstStyle/>
          <a:p>
            <a:r>
              <a:rPr lang="it-IT" sz="2400"/>
              <a:t>DOCKING = put a ligand in the pocket ( = best torsions) + maximise its affinity </a:t>
            </a:r>
          </a:p>
        </p:txBody>
      </p:sp>
      <p:sp>
        <p:nvSpPr>
          <p:cNvPr id="11" name="TextBox 10">
            <a:extLst>
              <a:ext uri="{FF2B5EF4-FFF2-40B4-BE49-F238E27FC236}">
                <a16:creationId xmlns:a16="http://schemas.microsoft.com/office/drawing/2014/main" id="{8D51E882-52A8-0C4F-A3EB-A991CE937526}"/>
              </a:ext>
            </a:extLst>
          </p:cNvPr>
          <p:cNvSpPr txBox="1"/>
          <p:nvPr/>
        </p:nvSpPr>
        <p:spPr>
          <a:xfrm>
            <a:off x="627037" y="5286115"/>
            <a:ext cx="3620863" cy="523220"/>
          </a:xfrm>
          <a:prstGeom prst="rect">
            <a:avLst/>
          </a:prstGeom>
          <a:noFill/>
          <a:ln w="19050">
            <a:solidFill>
              <a:schemeClr val="accent1">
                <a:shade val="95000"/>
                <a:satMod val="105000"/>
              </a:schemeClr>
            </a:solidFill>
          </a:ln>
        </p:spPr>
        <p:txBody>
          <a:bodyPr wrap="none" rtlCol="0">
            <a:spAutoFit/>
          </a:bodyPr>
          <a:lstStyle/>
          <a:p>
            <a:r>
              <a:rPr lang="it-IT" sz="2800"/>
              <a:t>Step 1: Pose generation</a:t>
            </a:r>
          </a:p>
        </p:txBody>
      </p:sp>
      <p:sp>
        <p:nvSpPr>
          <p:cNvPr id="13" name="TextBox 12">
            <a:extLst>
              <a:ext uri="{FF2B5EF4-FFF2-40B4-BE49-F238E27FC236}">
                <a16:creationId xmlns:a16="http://schemas.microsoft.com/office/drawing/2014/main" id="{280E7A34-094E-2E4B-A7BD-89AC7EA07E7B}"/>
              </a:ext>
            </a:extLst>
          </p:cNvPr>
          <p:cNvSpPr txBox="1"/>
          <p:nvPr/>
        </p:nvSpPr>
        <p:spPr>
          <a:xfrm>
            <a:off x="627037" y="5960722"/>
            <a:ext cx="2343527" cy="523220"/>
          </a:xfrm>
          <a:prstGeom prst="rect">
            <a:avLst/>
          </a:prstGeom>
          <a:noFill/>
          <a:ln w="19050">
            <a:solidFill>
              <a:schemeClr val="accent1">
                <a:shade val="95000"/>
                <a:satMod val="105000"/>
              </a:schemeClr>
            </a:solidFill>
          </a:ln>
        </p:spPr>
        <p:txBody>
          <a:bodyPr wrap="none" rtlCol="0">
            <a:spAutoFit/>
          </a:bodyPr>
          <a:lstStyle/>
          <a:p>
            <a:r>
              <a:rPr lang="it-IT" sz="2800"/>
              <a:t>Step 2: Scoring</a:t>
            </a:r>
          </a:p>
        </p:txBody>
      </p:sp>
      <p:sp>
        <p:nvSpPr>
          <p:cNvPr id="14" name="TextBox 13">
            <a:extLst>
              <a:ext uri="{FF2B5EF4-FFF2-40B4-BE49-F238E27FC236}">
                <a16:creationId xmlns:a16="http://schemas.microsoft.com/office/drawing/2014/main" id="{BFD84E85-C392-034E-81F5-5BA6347E9094}"/>
              </a:ext>
            </a:extLst>
          </p:cNvPr>
          <p:cNvSpPr txBox="1"/>
          <p:nvPr/>
        </p:nvSpPr>
        <p:spPr>
          <a:xfrm>
            <a:off x="4712526" y="5316893"/>
            <a:ext cx="3868751" cy="461665"/>
          </a:xfrm>
          <a:prstGeom prst="rect">
            <a:avLst/>
          </a:prstGeom>
          <a:solidFill>
            <a:schemeClr val="accent6">
              <a:lumMod val="60000"/>
              <a:lumOff val="40000"/>
            </a:schemeClr>
          </a:solidFill>
          <a:ln>
            <a:solidFill>
              <a:srgbClr val="984807"/>
            </a:solidFill>
          </a:ln>
        </p:spPr>
        <p:txBody>
          <a:bodyPr wrap="none" rtlCol="0">
            <a:spAutoFit/>
          </a:bodyPr>
          <a:lstStyle/>
          <a:p>
            <a:r>
              <a:rPr lang="en-US" sz="2400" dirty="0"/>
              <a:t>Conformational space search </a:t>
            </a:r>
          </a:p>
        </p:txBody>
      </p:sp>
      <p:sp>
        <p:nvSpPr>
          <p:cNvPr id="15" name="TextBox 14">
            <a:extLst>
              <a:ext uri="{FF2B5EF4-FFF2-40B4-BE49-F238E27FC236}">
                <a16:creationId xmlns:a16="http://schemas.microsoft.com/office/drawing/2014/main" id="{6E8A314A-153F-0C4A-8685-6801000D407A}"/>
              </a:ext>
            </a:extLst>
          </p:cNvPr>
          <p:cNvSpPr txBox="1"/>
          <p:nvPr/>
        </p:nvSpPr>
        <p:spPr>
          <a:xfrm>
            <a:off x="4712526" y="5991500"/>
            <a:ext cx="3899016" cy="461665"/>
          </a:xfrm>
          <a:prstGeom prst="rect">
            <a:avLst/>
          </a:prstGeom>
          <a:solidFill>
            <a:schemeClr val="accent6">
              <a:lumMod val="75000"/>
            </a:schemeClr>
          </a:solidFill>
          <a:ln>
            <a:solidFill>
              <a:srgbClr val="984807"/>
            </a:solidFill>
          </a:ln>
        </p:spPr>
        <p:txBody>
          <a:bodyPr wrap="none" rtlCol="0">
            <a:spAutoFit/>
          </a:bodyPr>
          <a:lstStyle/>
          <a:p>
            <a:r>
              <a:rPr lang="en-US" sz="2400" dirty="0"/>
              <a:t>Ranking of potential solutions</a:t>
            </a:r>
          </a:p>
        </p:txBody>
      </p:sp>
      <p:cxnSp>
        <p:nvCxnSpPr>
          <p:cNvPr id="17" name="Straight Arrow Connector 16">
            <a:extLst>
              <a:ext uri="{FF2B5EF4-FFF2-40B4-BE49-F238E27FC236}">
                <a16:creationId xmlns:a16="http://schemas.microsoft.com/office/drawing/2014/main" id="{36423EA5-6E73-E64F-8E11-5893C44357EB}"/>
              </a:ext>
            </a:extLst>
          </p:cNvPr>
          <p:cNvCxnSpPr>
            <a:stCxn id="11" idx="3"/>
            <a:endCxn id="14" idx="1"/>
          </p:cNvCxnSpPr>
          <p:nvPr/>
        </p:nvCxnSpPr>
        <p:spPr>
          <a:xfrm>
            <a:off x="4247900" y="5547725"/>
            <a:ext cx="4646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6EF362F-D55B-4343-9D3D-4D5140DCAABE}"/>
              </a:ext>
            </a:extLst>
          </p:cNvPr>
          <p:cNvCxnSpPr>
            <a:cxnSpLocks/>
            <a:stCxn id="13" idx="3"/>
            <a:endCxn id="15" idx="1"/>
          </p:cNvCxnSpPr>
          <p:nvPr/>
        </p:nvCxnSpPr>
        <p:spPr>
          <a:xfrm>
            <a:off x="2970564" y="6222332"/>
            <a:ext cx="174196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525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563671" y="1236617"/>
            <a:ext cx="8029184" cy="954107"/>
          </a:xfrm>
          <a:prstGeom prst="rect">
            <a:avLst/>
          </a:prstGeom>
          <a:noFill/>
        </p:spPr>
        <p:txBody>
          <a:bodyPr wrap="square" rtlCol="0">
            <a:spAutoFit/>
          </a:bodyPr>
          <a:lstStyle/>
          <a:p>
            <a:pPr algn="ctr"/>
            <a:r>
              <a:rPr lang="en-US" sz="2800" b="1" dirty="0">
                <a:solidFill>
                  <a:schemeClr val="tx2">
                    <a:lumMod val="75000"/>
                  </a:schemeClr>
                </a:solidFill>
                <a:latin typeface="Corbel"/>
                <a:cs typeface="Corbel"/>
              </a:rPr>
              <a:t>Given the atomic coordinates of two molecules, predict their “correct” bound association</a:t>
            </a:r>
            <a:endParaRPr lang="it-IT" sz="2800">
              <a:solidFill>
                <a:schemeClr val="tx2">
                  <a:lumMod val="75000"/>
                </a:schemeClr>
              </a:solidFill>
            </a:endParaRPr>
          </a:p>
        </p:txBody>
      </p:sp>
      <p:sp>
        <p:nvSpPr>
          <p:cNvPr id="3" name="TextBox 2">
            <a:extLst>
              <a:ext uri="{FF2B5EF4-FFF2-40B4-BE49-F238E27FC236}">
                <a16:creationId xmlns:a16="http://schemas.microsoft.com/office/drawing/2014/main" id="{F759DC60-16C1-7241-802C-CCF195503BE6}"/>
              </a:ext>
            </a:extLst>
          </p:cNvPr>
          <p:cNvSpPr txBox="1"/>
          <p:nvPr/>
        </p:nvSpPr>
        <p:spPr>
          <a:xfrm>
            <a:off x="1979110" y="274200"/>
            <a:ext cx="4897678" cy="707886"/>
          </a:xfrm>
          <a:prstGeom prst="rect">
            <a:avLst/>
          </a:prstGeom>
          <a:noFill/>
        </p:spPr>
        <p:txBody>
          <a:bodyPr wrap="square" rtlCol="0">
            <a:spAutoFit/>
          </a:bodyPr>
          <a:lstStyle/>
          <a:p>
            <a:r>
              <a:rPr lang="en-US" sz="4000" b="1" dirty="0">
                <a:solidFill>
                  <a:schemeClr val="accent6">
                    <a:lumMod val="50000"/>
                  </a:schemeClr>
                </a:solidFill>
                <a:latin typeface="Corbel"/>
                <a:cs typeface="Corbel"/>
              </a:rPr>
              <a:t>The docking problem</a:t>
            </a:r>
            <a:endParaRPr lang="it-IT" sz="4000">
              <a:solidFill>
                <a:schemeClr val="accent6">
                  <a:lumMod val="50000"/>
                </a:schemeClr>
              </a:solidFill>
            </a:endParaRPr>
          </a:p>
        </p:txBody>
      </p:sp>
      <p:pic>
        <p:nvPicPr>
          <p:cNvPr id="5" name="Immagine 5">
            <a:extLst>
              <a:ext uri="{FF2B5EF4-FFF2-40B4-BE49-F238E27FC236}">
                <a16:creationId xmlns:a16="http://schemas.microsoft.com/office/drawing/2014/main" id="{A915121B-0B04-5543-AF0C-D066FB4A4FAF}"/>
              </a:ext>
            </a:extLst>
          </p:cNvPr>
          <p:cNvPicPr>
            <a:picLocks noChangeAspect="1"/>
          </p:cNvPicPr>
          <p:nvPr/>
        </p:nvPicPr>
        <p:blipFill>
          <a:blip r:embed="rId2"/>
          <a:srcRect l="39617"/>
          <a:stretch>
            <a:fillRect/>
          </a:stretch>
        </p:blipFill>
        <p:spPr>
          <a:xfrm>
            <a:off x="4616247" y="2445255"/>
            <a:ext cx="3251966" cy="3581401"/>
          </a:xfrm>
          <a:prstGeom prst="rect">
            <a:avLst/>
          </a:prstGeom>
        </p:spPr>
      </p:pic>
      <p:grpSp>
        <p:nvGrpSpPr>
          <p:cNvPr id="6" name="Gruppo 10">
            <a:extLst>
              <a:ext uri="{FF2B5EF4-FFF2-40B4-BE49-F238E27FC236}">
                <a16:creationId xmlns:a16="http://schemas.microsoft.com/office/drawing/2014/main" id="{65F70C17-3F46-0549-9055-F7F84E14AD6B}"/>
              </a:ext>
            </a:extLst>
          </p:cNvPr>
          <p:cNvGrpSpPr/>
          <p:nvPr/>
        </p:nvGrpSpPr>
        <p:grpSpPr>
          <a:xfrm>
            <a:off x="865523" y="2703173"/>
            <a:ext cx="3160152" cy="3630054"/>
            <a:chOff x="219542" y="2999347"/>
            <a:chExt cx="3160152" cy="3630054"/>
          </a:xfrm>
        </p:grpSpPr>
        <p:pic>
          <p:nvPicPr>
            <p:cNvPr id="7" name="Immagine 8">
              <a:extLst>
                <a:ext uri="{FF2B5EF4-FFF2-40B4-BE49-F238E27FC236}">
                  <a16:creationId xmlns:a16="http://schemas.microsoft.com/office/drawing/2014/main" id="{D949F5FF-7E1F-8643-BD80-B37D742E32BF}"/>
                </a:ext>
              </a:extLst>
            </p:cNvPr>
            <p:cNvPicPr>
              <a:picLocks noChangeAspect="1"/>
            </p:cNvPicPr>
            <p:nvPr/>
          </p:nvPicPr>
          <p:blipFill>
            <a:blip r:embed="rId2"/>
            <a:srcRect t="53191" r="59715"/>
            <a:stretch>
              <a:fillRect/>
            </a:stretch>
          </p:blipFill>
          <p:spPr>
            <a:xfrm>
              <a:off x="1210142" y="4953000"/>
              <a:ext cx="2169552" cy="1676401"/>
            </a:xfrm>
            <a:prstGeom prst="rect">
              <a:avLst/>
            </a:prstGeom>
          </p:spPr>
        </p:pic>
        <p:pic>
          <p:nvPicPr>
            <p:cNvPr id="8" name="Immagine 9">
              <a:extLst>
                <a:ext uri="{FF2B5EF4-FFF2-40B4-BE49-F238E27FC236}">
                  <a16:creationId xmlns:a16="http://schemas.microsoft.com/office/drawing/2014/main" id="{DD483B34-1F36-F049-916B-6FC7DA79BC51}"/>
                </a:ext>
              </a:extLst>
            </p:cNvPr>
            <p:cNvPicPr>
              <a:picLocks noChangeAspect="1"/>
            </p:cNvPicPr>
            <p:nvPr/>
          </p:nvPicPr>
          <p:blipFill>
            <a:blip r:embed="rId2"/>
            <a:srcRect r="63212" b="46219"/>
            <a:stretch>
              <a:fillRect/>
            </a:stretch>
          </p:blipFill>
          <p:spPr>
            <a:xfrm>
              <a:off x="219542" y="2999347"/>
              <a:ext cx="1981200" cy="1926106"/>
            </a:xfrm>
            <a:prstGeom prst="rect">
              <a:avLst/>
            </a:prstGeom>
          </p:spPr>
        </p:pic>
      </p:grpSp>
      <p:sp>
        <p:nvSpPr>
          <p:cNvPr id="9" name="TextBox 8">
            <a:extLst>
              <a:ext uri="{FF2B5EF4-FFF2-40B4-BE49-F238E27FC236}">
                <a16:creationId xmlns:a16="http://schemas.microsoft.com/office/drawing/2014/main" id="{092D0C12-869D-6349-9E72-FE0CE7D9C4C9}"/>
              </a:ext>
            </a:extLst>
          </p:cNvPr>
          <p:cNvSpPr txBox="1"/>
          <p:nvPr/>
        </p:nvSpPr>
        <p:spPr>
          <a:xfrm>
            <a:off x="2695792" y="2935428"/>
            <a:ext cx="1255087" cy="461665"/>
          </a:xfrm>
          <a:prstGeom prst="rect">
            <a:avLst/>
          </a:prstGeom>
          <a:solidFill>
            <a:schemeClr val="bg1"/>
          </a:solidFill>
        </p:spPr>
        <p:txBody>
          <a:bodyPr wrap="none" rtlCol="0">
            <a:spAutoFit/>
          </a:bodyPr>
          <a:lstStyle/>
          <a:p>
            <a:r>
              <a:rPr lang="it-IT" sz="2400"/>
              <a:t>receptor</a:t>
            </a:r>
          </a:p>
        </p:txBody>
      </p:sp>
      <p:sp>
        <p:nvSpPr>
          <p:cNvPr id="10" name="TextBox 9">
            <a:extLst>
              <a:ext uri="{FF2B5EF4-FFF2-40B4-BE49-F238E27FC236}">
                <a16:creationId xmlns:a16="http://schemas.microsoft.com/office/drawing/2014/main" id="{D9AEF2BF-13EF-E048-A39E-E17112060A53}"/>
              </a:ext>
            </a:extLst>
          </p:cNvPr>
          <p:cNvSpPr txBox="1"/>
          <p:nvPr/>
        </p:nvSpPr>
        <p:spPr>
          <a:xfrm>
            <a:off x="2695792" y="6129941"/>
            <a:ext cx="935577" cy="461665"/>
          </a:xfrm>
          <a:prstGeom prst="rect">
            <a:avLst/>
          </a:prstGeom>
          <a:solidFill>
            <a:schemeClr val="bg1"/>
          </a:solidFill>
        </p:spPr>
        <p:txBody>
          <a:bodyPr wrap="none" rtlCol="0">
            <a:spAutoFit/>
          </a:bodyPr>
          <a:lstStyle/>
          <a:p>
            <a:r>
              <a:rPr lang="it-IT" sz="2400"/>
              <a:t>ligand</a:t>
            </a:r>
          </a:p>
        </p:txBody>
      </p:sp>
      <p:sp>
        <p:nvSpPr>
          <p:cNvPr id="11" name="TextBox 10">
            <a:extLst>
              <a:ext uri="{FF2B5EF4-FFF2-40B4-BE49-F238E27FC236}">
                <a16:creationId xmlns:a16="http://schemas.microsoft.com/office/drawing/2014/main" id="{6064C321-2879-4F4E-B435-52463DDB7113}"/>
              </a:ext>
            </a:extLst>
          </p:cNvPr>
          <p:cNvSpPr txBox="1"/>
          <p:nvPr/>
        </p:nvSpPr>
        <p:spPr>
          <a:xfrm>
            <a:off x="4894113" y="5564991"/>
            <a:ext cx="3564672" cy="461665"/>
          </a:xfrm>
          <a:prstGeom prst="rect">
            <a:avLst/>
          </a:prstGeom>
          <a:solidFill>
            <a:schemeClr val="bg1"/>
          </a:solidFill>
        </p:spPr>
        <p:txBody>
          <a:bodyPr wrap="square" rtlCol="0">
            <a:spAutoFit/>
          </a:bodyPr>
          <a:lstStyle/>
          <a:p>
            <a:pPr algn="ctr"/>
            <a:r>
              <a:rPr lang="it-IT" sz="2400"/>
              <a:t>receptor-ligand complex </a:t>
            </a:r>
          </a:p>
        </p:txBody>
      </p:sp>
    </p:spTree>
    <p:extLst>
      <p:ext uri="{BB962C8B-B14F-4D97-AF65-F5344CB8AC3E}">
        <p14:creationId xmlns:p14="http://schemas.microsoft.com/office/powerpoint/2010/main" val="85153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2586790" y="2827422"/>
            <a:ext cx="3949927" cy="830997"/>
          </a:xfrm>
          <a:prstGeom prst="rect">
            <a:avLst/>
          </a:prstGeom>
          <a:noFill/>
        </p:spPr>
        <p:txBody>
          <a:bodyPr wrap="none" rtlCol="0">
            <a:spAutoFit/>
          </a:bodyPr>
          <a:lstStyle/>
          <a:p>
            <a:r>
              <a:rPr lang="it-IT" sz="4800">
                <a:solidFill>
                  <a:schemeClr val="bg1"/>
                </a:solidFill>
              </a:rPr>
              <a:t>Which ligands?</a:t>
            </a:r>
          </a:p>
        </p:txBody>
      </p:sp>
    </p:spTree>
    <p:extLst>
      <p:ext uri="{BB962C8B-B14F-4D97-AF65-F5344CB8AC3E}">
        <p14:creationId xmlns:p14="http://schemas.microsoft.com/office/powerpoint/2010/main" val="294936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232" y="695743"/>
            <a:ext cx="8229600" cy="1143000"/>
          </a:xfrm>
        </p:spPr>
        <p:txBody>
          <a:bodyPr>
            <a:normAutofit/>
          </a:bodyPr>
          <a:lstStyle/>
          <a:p>
            <a:r>
              <a:rPr lang="en-US" b="1" dirty="0"/>
              <a:t>Protein-ligand interactions</a:t>
            </a:r>
          </a:p>
        </p:txBody>
      </p:sp>
      <p:sp>
        <p:nvSpPr>
          <p:cNvPr id="3" name="Content Placeholder 2"/>
          <p:cNvSpPr>
            <a:spLocks noGrp="1"/>
          </p:cNvSpPr>
          <p:nvPr>
            <p:ph idx="1"/>
          </p:nvPr>
        </p:nvSpPr>
        <p:spPr>
          <a:xfrm>
            <a:off x="2538663" y="2493375"/>
            <a:ext cx="3368842" cy="2535825"/>
          </a:xfrm>
        </p:spPr>
        <p:txBody>
          <a:bodyPr>
            <a:noAutofit/>
          </a:bodyPr>
          <a:lstStyle/>
          <a:p>
            <a:r>
              <a:rPr lang="en-US" dirty="0"/>
              <a:t>elemental ions</a:t>
            </a:r>
          </a:p>
          <a:p>
            <a:r>
              <a:rPr lang="en-US" dirty="0"/>
              <a:t>small molecules</a:t>
            </a:r>
          </a:p>
          <a:p>
            <a:r>
              <a:rPr lang="en-US" dirty="0"/>
              <a:t>peptides</a:t>
            </a:r>
          </a:p>
          <a:p>
            <a:r>
              <a:rPr lang="en-US" dirty="0"/>
              <a:t>macromolecules</a:t>
            </a:r>
          </a:p>
        </p:txBody>
      </p:sp>
    </p:spTree>
    <p:extLst>
      <p:ext uri="{BB962C8B-B14F-4D97-AF65-F5344CB8AC3E}">
        <p14:creationId xmlns:p14="http://schemas.microsoft.com/office/powerpoint/2010/main" val="230420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7A1B66B-FD69-8B45-A4D0-5AB315AF541F}"/>
              </a:ext>
            </a:extLst>
          </p:cNvPr>
          <p:cNvSpPr/>
          <p:nvPr/>
        </p:nvSpPr>
        <p:spPr>
          <a:xfrm>
            <a:off x="541420" y="1235503"/>
            <a:ext cx="3416969" cy="890332"/>
          </a:xfrm>
          <a:prstGeom prst="roundRect">
            <a:avLst/>
          </a:prstGeom>
          <a:gradFill>
            <a:gsLst>
              <a:gs pos="1000">
                <a:schemeClr val="accent6">
                  <a:lumMod val="75000"/>
                </a:schemeClr>
              </a:gs>
              <a:gs pos="100000">
                <a:schemeClr val="accent6">
                  <a:lumMod val="40000"/>
                  <a:lumOff val="6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a:t>Protein-small molecule</a:t>
            </a:r>
          </a:p>
        </p:txBody>
      </p:sp>
      <p:sp>
        <p:nvSpPr>
          <p:cNvPr id="7" name="Rounded Rectangle 6">
            <a:extLst>
              <a:ext uri="{FF2B5EF4-FFF2-40B4-BE49-F238E27FC236}">
                <a16:creationId xmlns:a16="http://schemas.microsoft.com/office/drawing/2014/main" id="{0343C14A-8131-D447-B0FD-E3548745A464}"/>
              </a:ext>
            </a:extLst>
          </p:cNvPr>
          <p:cNvSpPr/>
          <p:nvPr/>
        </p:nvSpPr>
        <p:spPr>
          <a:xfrm>
            <a:off x="541420" y="3000133"/>
            <a:ext cx="3416969" cy="918405"/>
          </a:xfrm>
          <a:prstGeom prst="roundRect">
            <a:avLst/>
          </a:prstGeom>
          <a:gradFill>
            <a:gsLst>
              <a:gs pos="1000">
                <a:schemeClr val="accent2">
                  <a:lumMod val="75000"/>
                </a:schemeClr>
              </a:gs>
              <a:gs pos="100000">
                <a:schemeClr val="accent2">
                  <a:lumMod val="20000"/>
                  <a:lumOff val="8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a:t>Protein-peptide</a:t>
            </a:r>
          </a:p>
        </p:txBody>
      </p:sp>
      <p:sp>
        <p:nvSpPr>
          <p:cNvPr id="8" name="Rounded Rectangle 7">
            <a:extLst>
              <a:ext uri="{FF2B5EF4-FFF2-40B4-BE49-F238E27FC236}">
                <a16:creationId xmlns:a16="http://schemas.microsoft.com/office/drawing/2014/main" id="{239B8F05-8C71-0749-B0BD-7AB8AAB73B54}"/>
              </a:ext>
            </a:extLst>
          </p:cNvPr>
          <p:cNvSpPr/>
          <p:nvPr/>
        </p:nvSpPr>
        <p:spPr>
          <a:xfrm>
            <a:off x="541420" y="4993365"/>
            <a:ext cx="3416969" cy="874290"/>
          </a:xfrm>
          <a:prstGeom prst="roundRect">
            <a:avLst/>
          </a:prstGeom>
          <a:gradFill>
            <a:gsLst>
              <a:gs pos="1000">
                <a:schemeClr val="accent3">
                  <a:lumMod val="75000"/>
                </a:schemeClr>
              </a:gs>
              <a:gs pos="100000">
                <a:schemeClr val="accent3">
                  <a:lumMod val="40000"/>
                  <a:lumOff val="6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a:t>Protein-protein</a:t>
            </a:r>
          </a:p>
        </p:txBody>
      </p:sp>
      <p:sp>
        <p:nvSpPr>
          <p:cNvPr id="13" name="TextBox 12">
            <a:extLst>
              <a:ext uri="{FF2B5EF4-FFF2-40B4-BE49-F238E27FC236}">
                <a16:creationId xmlns:a16="http://schemas.microsoft.com/office/drawing/2014/main" id="{A8249C87-1C08-CF4F-9FAF-EC0F14D4B84C}"/>
              </a:ext>
            </a:extLst>
          </p:cNvPr>
          <p:cNvSpPr txBox="1"/>
          <p:nvPr/>
        </p:nvSpPr>
        <p:spPr>
          <a:xfrm>
            <a:off x="2621680" y="182879"/>
            <a:ext cx="3708131" cy="523220"/>
          </a:xfrm>
          <a:prstGeom prst="rect">
            <a:avLst/>
          </a:prstGeom>
          <a:noFill/>
        </p:spPr>
        <p:txBody>
          <a:bodyPr wrap="none" rtlCol="0">
            <a:spAutoFit/>
          </a:bodyPr>
          <a:lstStyle/>
          <a:p>
            <a:r>
              <a:rPr lang="it-IT" sz="2800"/>
              <a:t>Three classes of docking</a:t>
            </a:r>
          </a:p>
        </p:txBody>
      </p:sp>
      <p:sp>
        <p:nvSpPr>
          <p:cNvPr id="14" name="TextBox 13">
            <a:extLst>
              <a:ext uri="{FF2B5EF4-FFF2-40B4-BE49-F238E27FC236}">
                <a16:creationId xmlns:a16="http://schemas.microsoft.com/office/drawing/2014/main" id="{EB7D5146-6BE1-5B48-98AD-E8F3F81D1F79}"/>
              </a:ext>
            </a:extLst>
          </p:cNvPr>
          <p:cNvSpPr txBox="1"/>
          <p:nvPr/>
        </p:nvSpPr>
        <p:spPr>
          <a:xfrm>
            <a:off x="4223083" y="1357503"/>
            <a:ext cx="4320842" cy="707886"/>
          </a:xfrm>
          <a:prstGeom prst="rect">
            <a:avLst/>
          </a:prstGeom>
          <a:noFill/>
        </p:spPr>
        <p:txBody>
          <a:bodyPr wrap="square" rtlCol="0">
            <a:spAutoFit/>
          </a:bodyPr>
          <a:lstStyle/>
          <a:p>
            <a:r>
              <a:rPr lang="it-IT" sz="2000"/>
              <a:t>Lot of flexibility</a:t>
            </a:r>
          </a:p>
          <a:p>
            <a:r>
              <a:rPr lang="it-IT" sz="2000"/>
              <a:t>Binding sites tend to be small and deep</a:t>
            </a:r>
          </a:p>
        </p:txBody>
      </p:sp>
      <p:sp>
        <p:nvSpPr>
          <p:cNvPr id="15" name="TextBox 14">
            <a:extLst>
              <a:ext uri="{FF2B5EF4-FFF2-40B4-BE49-F238E27FC236}">
                <a16:creationId xmlns:a16="http://schemas.microsoft.com/office/drawing/2014/main" id="{3D62934C-55A4-9C49-B72C-46930C1507AB}"/>
              </a:ext>
            </a:extLst>
          </p:cNvPr>
          <p:cNvSpPr txBox="1"/>
          <p:nvPr/>
        </p:nvSpPr>
        <p:spPr>
          <a:xfrm>
            <a:off x="4223083" y="3136169"/>
            <a:ext cx="3994485" cy="707886"/>
          </a:xfrm>
          <a:prstGeom prst="rect">
            <a:avLst/>
          </a:prstGeom>
          <a:noFill/>
        </p:spPr>
        <p:txBody>
          <a:bodyPr wrap="square" rtlCol="0">
            <a:spAutoFit/>
          </a:bodyPr>
          <a:lstStyle/>
          <a:p>
            <a:r>
              <a:rPr lang="it-IT" sz="2000"/>
              <a:t>8-10 amino acids</a:t>
            </a:r>
          </a:p>
          <a:p>
            <a:r>
              <a:rPr lang="it-IT" sz="2000"/>
              <a:t>Floppy backbones</a:t>
            </a:r>
          </a:p>
        </p:txBody>
      </p:sp>
      <p:sp>
        <p:nvSpPr>
          <p:cNvPr id="16" name="TextBox 15">
            <a:extLst>
              <a:ext uri="{FF2B5EF4-FFF2-40B4-BE49-F238E27FC236}">
                <a16:creationId xmlns:a16="http://schemas.microsoft.com/office/drawing/2014/main" id="{6CEDB5AB-FCA5-2049-84C4-45C7863B1831}"/>
              </a:ext>
            </a:extLst>
          </p:cNvPr>
          <p:cNvSpPr txBox="1"/>
          <p:nvPr/>
        </p:nvSpPr>
        <p:spPr>
          <a:xfrm>
            <a:off x="4223083" y="5107344"/>
            <a:ext cx="4678321" cy="707886"/>
          </a:xfrm>
          <a:prstGeom prst="rect">
            <a:avLst/>
          </a:prstGeom>
          <a:noFill/>
        </p:spPr>
        <p:txBody>
          <a:bodyPr wrap="square" rtlCol="0">
            <a:spAutoFit/>
          </a:bodyPr>
          <a:lstStyle/>
          <a:p>
            <a:r>
              <a:rPr lang="it-IT" sz="2000"/>
              <a:t>Stable backbones</a:t>
            </a:r>
          </a:p>
          <a:p>
            <a:r>
              <a:rPr lang="it-IT" sz="2000"/>
              <a:t>Binding interfaces  tend to be large and flat</a:t>
            </a:r>
          </a:p>
        </p:txBody>
      </p:sp>
    </p:spTree>
    <p:extLst>
      <p:ext uri="{BB962C8B-B14F-4D97-AF65-F5344CB8AC3E}">
        <p14:creationId xmlns:p14="http://schemas.microsoft.com/office/powerpoint/2010/main" val="2862634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28118"/>
            <a:ext cx="8229600" cy="1143000"/>
          </a:xfrm>
        </p:spPr>
        <p:txBody>
          <a:bodyPr>
            <a:noAutofit/>
          </a:bodyPr>
          <a:lstStyle/>
          <a:p>
            <a:r>
              <a:rPr lang="en-US" sz="3600" b="1" dirty="0">
                <a:solidFill>
                  <a:srgbClr val="FFFFFF"/>
                </a:solidFill>
                <a:latin typeface="Corbel"/>
                <a:cs typeface="Corbel"/>
              </a:rPr>
              <a:t>Protein-protein docking: </a:t>
            </a:r>
            <a:r>
              <a:rPr lang="en-US" sz="3600" b="1" dirty="0" err="1">
                <a:solidFill>
                  <a:srgbClr val="FFFFFF"/>
                </a:solidFill>
                <a:latin typeface="Corbel"/>
                <a:cs typeface="Corbel"/>
              </a:rPr>
              <a:t>modelling</a:t>
            </a:r>
            <a:r>
              <a:rPr lang="en-US" sz="3600" b="1" dirty="0">
                <a:solidFill>
                  <a:srgbClr val="FFFFFF"/>
                </a:solidFill>
                <a:latin typeface="Corbel"/>
                <a:cs typeface="Corbel"/>
              </a:rPr>
              <a:t> the structure of protein complexes</a:t>
            </a:r>
          </a:p>
        </p:txBody>
      </p:sp>
      <p:sp>
        <p:nvSpPr>
          <p:cNvPr id="3" name="Content Placeholder 2"/>
          <p:cNvSpPr>
            <a:spLocks noGrp="1"/>
          </p:cNvSpPr>
          <p:nvPr>
            <p:ph idx="1"/>
          </p:nvPr>
        </p:nvSpPr>
        <p:spPr>
          <a:xfrm>
            <a:off x="239059" y="1826687"/>
            <a:ext cx="8680823" cy="3871407"/>
          </a:xfrm>
        </p:spPr>
        <p:txBody>
          <a:bodyPr>
            <a:noAutofit/>
          </a:bodyPr>
          <a:lstStyle/>
          <a:p>
            <a:r>
              <a:rPr lang="en-US" sz="2800" dirty="0">
                <a:latin typeface="Corbel"/>
                <a:cs typeface="Corbel"/>
              </a:rPr>
              <a:t>Used to model protein complexes </a:t>
            </a:r>
          </a:p>
          <a:p>
            <a:r>
              <a:rPr lang="en-US" sz="2800" dirty="0">
                <a:latin typeface="Corbel"/>
                <a:cs typeface="Corbel"/>
              </a:rPr>
              <a:t>It is the “gold standard” for prediction of PPIs </a:t>
            </a:r>
          </a:p>
          <a:p>
            <a:r>
              <a:rPr lang="en-US" sz="2800" dirty="0">
                <a:latin typeface="Corbel"/>
                <a:cs typeface="Corbel"/>
              </a:rPr>
              <a:t>It makes it possible to figure out how the interaction takes place ("mode" of binding)</a:t>
            </a:r>
          </a:p>
          <a:p>
            <a:r>
              <a:rPr lang="en-US" sz="2800" dirty="0">
                <a:latin typeface="Corbel"/>
                <a:cs typeface="Corbel"/>
              </a:rPr>
              <a:t>It is computationally very challenging and thus very unlikely to be applied for high throughput purposes</a:t>
            </a:r>
          </a:p>
        </p:txBody>
      </p:sp>
      <p:sp>
        <p:nvSpPr>
          <p:cNvPr id="4" name="TextBox 3"/>
          <p:cNvSpPr txBox="1"/>
          <p:nvPr/>
        </p:nvSpPr>
        <p:spPr>
          <a:xfrm>
            <a:off x="4829892" y="6335059"/>
            <a:ext cx="3856908" cy="369332"/>
          </a:xfrm>
          <a:prstGeom prst="rect">
            <a:avLst/>
          </a:prstGeom>
          <a:noFill/>
        </p:spPr>
        <p:txBody>
          <a:bodyPr wrap="none" rtlCol="0">
            <a:spAutoFit/>
          </a:bodyPr>
          <a:lstStyle/>
          <a:p>
            <a:r>
              <a:rPr lang="en-US" dirty="0" err="1">
                <a:latin typeface="Corbel"/>
                <a:cs typeface="Corbel"/>
              </a:rPr>
              <a:t>Ngounou</a:t>
            </a:r>
            <a:r>
              <a:rPr lang="en-US" dirty="0">
                <a:latin typeface="Corbel"/>
                <a:cs typeface="Corbel"/>
              </a:rPr>
              <a:t> </a:t>
            </a:r>
            <a:r>
              <a:rPr lang="en-US" dirty="0" err="1">
                <a:latin typeface="Corbel"/>
                <a:cs typeface="Corbel"/>
              </a:rPr>
              <a:t>Wetie</a:t>
            </a:r>
            <a:r>
              <a:rPr lang="en-US" dirty="0">
                <a:latin typeface="Corbel"/>
                <a:cs typeface="Corbel"/>
              </a:rPr>
              <a:t> et al. Proteomics, 2013</a:t>
            </a:r>
          </a:p>
        </p:txBody>
      </p:sp>
    </p:spTree>
    <p:extLst>
      <p:ext uri="{BB962C8B-B14F-4D97-AF65-F5344CB8AC3E}">
        <p14:creationId xmlns:p14="http://schemas.microsoft.com/office/powerpoint/2010/main" val="1402651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711480"/>
          </a:xfrm>
        </p:spPr>
        <p:txBody>
          <a:bodyPr>
            <a:noAutofit/>
          </a:bodyPr>
          <a:lstStyle/>
          <a:p>
            <a:r>
              <a:rPr lang="en-US" sz="3200" b="1" dirty="0">
                <a:solidFill>
                  <a:srgbClr val="FFFFFF"/>
                </a:solidFill>
              </a:rPr>
              <a:t>What types of questions can docking address? </a:t>
            </a:r>
          </a:p>
        </p:txBody>
      </p:sp>
      <p:sp>
        <p:nvSpPr>
          <p:cNvPr id="3" name="Content Placeholder 2"/>
          <p:cNvSpPr>
            <a:spLocks noGrp="1"/>
          </p:cNvSpPr>
          <p:nvPr>
            <p:ph idx="1"/>
          </p:nvPr>
        </p:nvSpPr>
        <p:spPr>
          <a:xfrm>
            <a:off x="134471" y="1543126"/>
            <a:ext cx="8904941" cy="4790873"/>
          </a:xfrm>
        </p:spPr>
        <p:txBody>
          <a:bodyPr>
            <a:noAutofit/>
          </a:bodyPr>
          <a:lstStyle/>
          <a:p>
            <a:pPr marL="0" indent="0">
              <a:buNone/>
            </a:pPr>
            <a:r>
              <a:rPr lang="en-US" sz="2400" dirty="0">
                <a:solidFill>
                  <a:srgbClr val="FF0000"/>
                </a:solidFill>
                <a:latin typeface="Corbel"/>
                <a:cs typeface="Corbel"/>
              </a:rPr>
              <a:t>If receptor and ligand do bind </a:t>
            </a:r>
            <a:r>
              <a:rPr lang="en-US" sz="2400" i="1" dirty="0">
                <a:solidFill>
                  <a:srgbClr val="FF0000"/>
                </a:solidFill>
                <a:latin typeface="Corbel"/>
                <a:cs typeface="Corbel"/>
              </a:rPr>
              <a:t>in vivo</a:t>
            </a:r>
            <a:r>
              <a:rPr lang="en-US" sz="2400" dirty="0">
                <a:solidFill>
                  <a:srgbClr val="FF0000"/>
                </a:solidFill>
                <a:latin typeface="Corbel"/>
                <a:cs typeface="Corbel"/>
              </a:rPr>
              <a:t>:</a:t>
            </a:r>
          </a:p>
          <a:p>
            <a:r>
              <a:rPr lang="en-US" sz="2400" dirty="0">
                <a:latin typeface="Corbel"/>
                <a:cs typeface="Corbel"/>
              </a:rPr>
              <a:t>What is the spatial configuration they adopt in their bound state?</a:t>
            </a:r>
          </a:p>
          <a:p>
            <a:r>
              <a:rPr lang="it-IT" sz="2400" dirty="0" err="1">
                <a:latin typeface="Corbel"/>
                <a:cs typeface="Corbel"/>
              </a:rPr>
              <a:t>What</a:t>
            </a:r>
            <a:r>
              <a:rPr lang="it-IT" sz="2400" dirty="0">
                <a:latin typeface="Corbel"/>
                <a:cs typeface="Corbel"/>
              </a:rPr>
              <a:t> </a:t>
            </a:r>
            <a:r>
              <a:rPr lang="it-IT" sz="2400" dirty="0" err="1">
                <a:latin typeface="Corbel"/>
                <a:cs typeface="Corbel"/>
              </a:rPr>
              <a:t>is</a:t>
            </a:r>
            <a:r>
              <a:rPr lang="it-IT" sz="2400" dirty="0">
                <a:latin typeface="Corbel"/>
                <a:cs typeface="Corbel"/>
              </a:rPr>
              <a:t> the </a:t>
            </a:r>
            <a:r>
              <a:rPr lang="it-IT" sz="2400" dirty="0" err="1">
                <a:latin typeface="Corbel"/>
                <a:cs typeface="Corbel"/>
              </a:rPr>
              <a:t>structure</a:t>
            </a:r>
            <a:r>
              <a:rPr lang="it-IT" sz="2400" dirty="0">
                <a:latin typeface="Corbel"/>
                <a:cs typeface="Corbel"/>
              </a:rPr>
              <a:t> of the </a:t>
            </a:r>
            <a:r>
              <a:rPr lang="it-IT" sz="2400" dirty="0" err="1">
                <a:latin typeface="Corbel"/>
                <a:cs typeface="Corbel"/>
              </a:rPr>
              <a:t>protein</a:t>
            </a:r>
            <a:r>
              <a:rPr lang="it-IT" sz="2400" dirty="0">
                <a:latin typeface="Corbel"/>
                <a:cs typeface="Corbel"/>
              </a:rPr>
              <a:t> </a:t>
            </a:r>
            <a:r>
              <a:rPr lang="it-IT" sz="2400" dirty="0" err="1">
                <a:latin typeface="Corbel"/>
                <a:cs typeface="Corbel"/>
              </a:rPr>
              <a:t>complex</a:t>
            </a:r>
            <a:r>
              <a:rPr lang="it-IT" sz="2400" dirty="0">
                <a:latin typeface="Corbel"/>
                <a:cs typeface="Corbel"/>
              </a:rPr>
              <a:t> (</a:t>
            </a:r>
            <a:r>
              <a:rPr lang="it-IT" sz="2400" b="1" dirty="0" err="1">
                <a:latin typeface="Corbel"/>
                <a:cs typeface="Corbel"/>
              </a:rPr>
              <a:t>near</a:t>
            </a:r>
            <a:r>
              <a:rPr lang="it-IT" sz="2400" b="1" dirty="0">
                <a:latin typeface="Corbel"/>
                <a:cs typeface="Corbel"/>
              </a:rPr>
              <a:t>-native </a:t>
            </a:r>
            <a:r>
              <a:rPr lang="it-IT" sz="2400" b="1" dirty="0" err="1">
                <a:latin typeface="Corbel"/>
                <a:cs typeface="Corbel"/>
              </a:rPr>
              <a:t>structure</a:t>
            </a:r>
            <a:r>
              <a:rPr lang="it-IT" sz="2400" dirty="0">
                <a:latin typeface="Corbel"/>
                <a:cs typeface="Corbel"/>
              </a:rPr>
              <a:t>) in </a:t>
            </a:r>
            <a:r>
              <a:rPr lang="it-IT" sz="2400" dirty="0" err="1">
                <a:latin typeface="Corbel"/>
                <a:cs typeface="Corbel"/>
              </a:rPr>
              <a:t>atomic</a:t>
            </a:r>
            <a:r>
              <a:rPr lang="it-IT" sz="2400" dirty="0">
                <a:latin typeface="Corbel"/>
                <a:cs typeface="Corbel"/>
              </a:rPr>
              <a:t> </a:t>
            </a:r>
            <a:r>
              <a:rPr lang="it-IT" sz="2400" dirty="0" err="1">
                <a:latin typeface="Corbel"/>
                <a:cs typeface="Corbel"/>
              </a:rPr>
              <a:t>details</a:t>
            </a:r>
            <a:r>
              <a:rPr lang="it-IT" sz="2400" dirty="0">
                <a:latin typeface="Corbel"/>
                <a:cs typeface="Corbel"/>
              </a:rPr>
              <a:t> ? </a:t>
            </a:r>
            <a:endParaRPr lang="en-US" sz="2400" dirty="0">
              <a:latin typeface="Corbel"/>
              <a:cs typeface="Corbel"/>
            </a:endParaRPr>
          </a:p>
          <a:p>
            <a:r>
              <a:rPr lang="en-US" sz="2400" dirty="0">
                <a:latin typeface="Corbel"/>
                <a:cs typeface="Corbel"/>
              </a:rPr>
              <a:t>How strong or weak is their interaction (= which types of interactions are present)?</a:t>
            </a:r>
          </a:p>
          <a:p>
            <a:r>
              <a:rPr lang="it-IT" sz="2400" dirty="0" err="1">
                <a:latin typeface="Corbel"/>
                <a:cs typeface="Corbel"/>
              </a:rPr>
              <a:t>What</a:t>
            </a:r>
            <a:r>
              <a:rPr lang="it-IT" sz="2400" dirty="0">
                <a:latin typeface="Corbel"/>
                <a:cs typeface="Corbel"/>
              </a:rPr>
              <a:t> </a:t>
            </a:r>
            <a:r>
              <a:rPr lang="it-IT" sz="2400" dirty="0" err="1">
                <a:latin typeface="Corbel"/>
                <a:cs typeface="Corbel"/>
              </a:rPr>
              <a:t>is</a:t>
            </a:r>
            <a:r>
              <a:rPr lang="it-IT" sz="2400" dirty="0">
                <a:latin typeface="Corbel"/>
                <a:cs typeface="Corbel"/>
              </a:rPr>
              <a:t> the </a:t>
            </a:r>
            <a:r>
              <a:rPr lang="it-IT" sz="2400" dirty="0" err="1">
                <a:latin typeface="Corbel"/>
                <a:cs typeface="Corbel"/>
              </a:rPr>
              <a:t>orientation</a:t>
            </a:r>
            <a:r>
              <a:rPr lang="it-IT" sz="2400" dirty="0">
                <a:latin typeface="Corbel"/>
                <a:cs typeface="Corbel"/>
              </a:rPr>
              <a:t> </a:t>
            </a:r>
            <a:r>
              <a:rPr lang="it-IT" sz="2400" dirty="0" err="1">
                <a:latin typeface="Corbel"/>
                <a:cs typeface="Corbel"/>
              </a:rPr>
              <a:t>that</a:t>
            </a:r>
            <a:r>
              <a:rPr lang="it-IT" sz="2400" dirty="0">
                <a:latin typeface="Corbel"/>
                <a:cs typeface="Corbel"/>
              </a:rPr>
              <a:t> </a:t>
            </a:r>
            <a:r>
              <a:rPr lang="it-IT" sz="2400" dirty="0" err="1">
                <a:latin typeface="Corbel"/>
                <a:cs typeface="Corbel"/>
              </a:rPr>
              <a:t>maximises</a:t>
            </a:r>
            <a:r>
              <a:rPr lang="it-IT" sz="2400" dirty="0">
                <a:latin typeface="Corbel"/>
                <a:cs typeface="Corbel"/>
              </a:rPr>
              <a:t> the </a:t>
            </a:r>
            <a:r>
              <a:rPr lang="it-IT" sz="2400" dirty="0" err="1">
                <a:latin typeface="Corbel"/>
                <a:cs typeface="Corbel"/>
              </a:rPr>
              <a:t>interaction</a:t>
            </a:r>
            <a:r>
              <a:rPr lang="it-IT" sz="2400" dirty="0">
                <a:latin typeface="Corbel"/>
                <a:cs typeface="Corbel"/>
              </a:rPr>
              <a:t>, </a:t>
            </a:r>
            <a:r>
              <a:rPr lang="it-IT" sz="2400" dirty="0" err="1">
                <a:latin typeface="Corbel"/>
                <a:cs typeface="Corbel"/>
              </a:rPr>
              <a:t>minimising</a:t>
            </a:r>
            <a:r>
              <a:rPr lang="it-IT" sz="2400" dirty="0">
                <a:latin typeface="Corbel"/>
                <a:cs typeface="Corbel"/>
              </a:rPr>
              <a:t> the </a:t>
            </a:r>
            <a:r>
              <a:rPr lang="it-IT" sz="2400" dirty="0" err="1">
                <a:latin typeface="Corbel"/>
                <a:cs typeface="Corbel"/>
              </a:rPr>
              <a:t>energy</a:t>
            </a:r>
            <a:r>
              <a:rPr lang="it-IT" sz="2400" dirty="0">
                <a:latin typeface="Corbel"/>
                <a:cs typeface="Corbel"/>
              </a:rPr>
              <a:t> of the </a:t>
            </a:r>
            <a:r>
              <a:rPr lang="it-IT" sz="2400" dirty="0" err="1">
                <a:latin typeface="Corbel"/>
                <a:cs typeface="Corbel"/>
              </a:rPr>
              <a:t>complex</a:t>
            </a:r>
            <a:r>
              <a:rPr lang="it-IT" sz="2400" dirty="0">
                <a:latin typeface="Corbel"/>
                <a:cs typeface="Corbel"/>
              </a:rPr>
              <a:t>?</a:t>
            </a:r>
          </a:p>
          <a:p>
            <a:pPr marL="0" indent="0">
              <a:buNone/>
            </a:pPr>
            <a:endParaRPr lang="en-US" sz="2400" dirty="0">
              <a:latin typeface="Corbel"/>
              <a:cs typeface="Corbel"/>
            </a:endParaRPr>
          </a:p>
          <a:p>
            <a:pPr marL="0" indent="0">
              <a:buNone/>
            </a:pPr>
            <a:r>
              <a:rPr lang="en-US" sz="2400" dirty="0">
                <a:solidFill>
                  <a:srgbClr val="FF0000"/>
                </a:solidFill>
                <a:latin typeface="Corbel"/>
                <a:cs typeface="Corbel"/>
              </a:rPr>
              <a:t>If they don't bind:</a:t>
            </a:r>
          </a:p>
          <a:p>
            <a:r>
              <a:rPr lang="en-US" sz="2400" dirty="0">
                <a:latin typeface="Corbel"/>
                <a:cs typeface="Corbel"/>
              </a:rPr>
              <a:t>Would they bind if there was a mutation?</a:t>
            </a:r>
          </a:p>
        </p:txBody>
      </p:sp>
    </p:spTree>
    <p:extLst>
      <p:ext uri="{BB962C8B-B14F-4D97-AF65-F5344CB8AC3E}">
        <p14:creationId xmlns:p14="http://schemas.microsoft.com/office/powerpoint/2010/main" val="4178943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2153653" y="2875549"/>
            <a:ext cx="5119607" cy="830997"/>
          </a:xfrm>
          <a:prstGeom prst="rect">
            <a:avLst/>
          </a:prstGeom>
          <a:noFill/>
        </p:spPr>
        <p:txBody>
          <a:bodyPr wrap="none" rtlCol="0">
            <a:spAutoFit/>
          </a:bodyPr>
          <a:lstStyle/>
          <a:p>
            <a:r>
              <a:rPr lang="it-IT" sz="4800">
                <a:solidFill>
                  <a:schemeClr val="bg1"/>
                </a:solidFill>
              </a:rPr>
              <a:t>Where do we start?</a:t>
            </a:r>
          </a:p>
        </p:txBody>
      </p:sp>
    </p:spTree>
    <p:extLst>
      <p:ext uri="{BB962C8B-B14F-4D97-AF65-F5344CB8AC3E}">
        <p14:creationId xmlns:p14="http://schemas.microsoft.com/office/powerpoint/2010/main" val="321770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t>Ideally: a GOOD crystal structure</a:t>
            </a:r>
          </a:p>
          <a:p>
            <a:r>
              <a:rPr lang="it-IT">
                <a:solidFill>
                  <a:schemeClr val="bg1"/>
                </a:solidFill>
              </a:rPr>
              <a:t>Usually worse: a homology model</a:t>
            </a:r>
          </a:p>
          <a:p>
            <a:r>
              <a:rPr lang="it-IT">
                <a:solidFill>
                  <a:schemeClr val="bg1"/>
                </a:solidFill>
              </a:rPr>
              <a:t>A ligand, usually: the co-crystallised molecule</a:t>
            </a:r>
          </a:p>
        </p:txBody>
      </p:sp>
    </p:spTree>
    <p:extLst>
      <p:ext uri="{BB962C8B-B14F-4D97-AF65-F5344CB8AC3E}">
        <p14:creationId xmlns:p14="http://schemas.microsoft.com/office/powerpoint/2010/main" val="8561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857250"/>
            <a:ext cx="6885384" cy="1050068"/>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485900" y="941129"/>
            <a:ext cx="6172200" cy="857250"/>
          </a:xfrm>
        </p:spPr>
        <p:txBody>
          <a:bodyPr>
            <a:normAutofit/>
          </a:bodyPr>
          <a:lstStyle/>
          <a:p>
            <a:r>
              <a:rPr lang="en-US" sz="3000" dirty="0">
                <a:solidFill>
                  <a:srgbClr val="FFFFFF"/>
                </a:solidFill>
              </a:rPr>
              <a:t>How PPI surfaces can be studied?</a:t>
            </a:r>
          </a:p>
        </p:txBody>
      </p:sp>
      <p:sp>
        <p:nvSpPr>
          <p:cNvPr id="3" name="Content Placeholder 2"/>
          <p:cNvSpPr>
            <a:spLocks noGrp="1"/>
          </p:cNvSpPr>
          <p:nvPr>
            <p:ph idx="1"/>
          </p:nvPr>
        </p:nvSpPr>
        <p:spPr>
          <a:xfrm>
            <a:off x="817538" y="2182832"/>
            <a:ext cx="7625817" cy="3394472"/>
          </a:xfrm>
        </p:spPr>
        <p:txBody>
          <a:bodyPr>
            <a:normAutofit fontScale="62500" lnSpcReduction="20000"/>
          </a:bodyPr>
          <a:lstStyle/>
          <a:p>
            <a:pPr marL="0" indent="0">
              <a:lnSpc>
                <a:spcPct val="120000"/>
              </a:lnSpc>
              <a:spcAft>
                <a:spcPts val="600"/>
              </a:spcAft>
              <a:buNone/>
            </a:pPr>
            <a:r>
              <a:rPr lang="en-US" u="sng" dirty="0"/>
              <a:t>Experimental</a:t>
            </a:r>
            <a:r>
              <a:rPr lang="en-US" dirty="0"/>
              <a:t>:</a:t>
            </a:r>
          </a:p>
          <a:p>
            <a:pPr>
              <a:lnSpc>
                <a:spcPct val="120000"/>
              </a:lnSpc>
              <a:spcAft>
                <a:spcPts val="600"/>
              </a:spcAft>
            </a:pPr>
            <a:r>
              <a:rPr lang="en-US" dirty="0"/>
              <a:t>The most significant contribution to understanding the PPI surface comes from </a:t>
            </a:r>
            <a:r>
              <a:rPr lang="en-US" u="sng" dirty="0"/>
              <a:t>structural biology </a:t>
            </a:r>
            <a:r>
              <a:rPr lang="en-US" dirty="0"/>
              <a:t>via </a:t>
            </a:r>
            <a:r>
              <a:rPr lang="en-US" b="1" dirty="0">
                <a:solidFill>
                  <a:srgbClr val="FF0000"/>
                </a:solidFill>
              </a:rPr>
              <a:t>X-ray crystallography </a:t>
            </a:r>
            <a:r>
              <a:rPr lang="en-US" dirty="0"/>
              <a:t>or </a:t>
            </a:r>
            <a:r>
              <a:rPr lang="en-US" b="1" dirty="0">
                <a:solidFill>
                  <a:srgbClr val="FF0000"/>
                </a:solidFill>
              </a:rPr>
              <a:t>NMR</a:t>
            </a:r>
            <a:r>
              <a:rPr lang="en-US" dirty="0">
                <a:solidFill>
                  <a:srgbClr val="FF0000"/>
                </a:solidFill>
              </a:rPr>
              <a:t> </a:t>
            </a:r>
            <a:r>
              <a:rPr lang="en-US" dirty="0"/>
              <a:t>as well as </a:t>
            </a:r>
            <a:r>
              <a:rPr lang="en-US" b="1" dirty="0">
                <a:solidFill>
                  <a:srgbClr val="FF0000"/>
                </a:solidFill>
              </a:rPr>
              <a:t>mutational studies</a:t>
            </a:r>
          </a:p>
          <a:p>
            <a:pPr marL="0" indent="0">
              <a:lnSpc>
                <a:spcPct val="120000"/>
              </a:lnSpc>
              <a:spcAft>
                <a:spcPts val="600"/>
              </a:spcAft>
              <a:buNone/>
            </a:pPr>
            <a:r>
              <a:rPr lang="en-US" u="sng" dirty="0">
                <a:solidFill>
                  <a:schemeClr val="tx1">
                    <a:lumMod val="95000"/>
                    <a:lumOff val="5000"/>
                  </a:schemeClr>
                </a:solidFill>
              </a:rPr>
              <a:t>Computational</a:t>
            </a:r>
            <a:r>
              <a:rPr lang="en-US" dirty="0">
                <a:solidFill>
                  <a:schemeClr val="tx1">
                    <a:lumMod val="95000"/>
                    <a:lumOff val="5000"/>
                  </a:schemeClr>
                </a:solidFill>
              </a:rPr>
              <a:t>:</a:t>
            </a:r>
          </a:p>
          <a:p>
            <a:pPr>
              <a:lnSpc>
                <a:spcPct val="120000"/>
              </a:lnSpc>
              <a:spcAft>
                <a:spcPts val="600"/>
              </a:spcAft>
            </a:pPr>
            <a:r>
              <a:rPr lang="en-US" dirty="0"/>
              <a:t>Prediction of interaction/binding sites</a:t>
            </a:r>
          </a:p>
          <a:p>
            <a:pPr>
              <a:lnSpc>
                <a:spcPct val="120000"/>
              </a:lnSpc>
              <a:spcAft>
                <a:spcPts val="600"/>
              </a:spcAft>
            </a:pPr>
            <a:r>
              <a:rPr lang="en-US" dirty="0"/>
              <a:t>Prediction of protein-protein complexes</a:t>
            </a:r>
          </a:p>
          <a:p>
            <a:pPr>
              <a:lnSpc>
                <a:spcPct val="120000"/>
              </a:lnSpc>
              <a:spcAft>
                <a:spcPts val="600"/>
              </a:spcAft>
            </a:pPr>
            <a:r>
              <a:rPr lang="en-US" i="1" dirty="0"/>
              <a:t>In </a:t>
            </a:r>
            <a:r>
              <a:rPr lang="en-US" i="1" dirty="0" err="1"/>
              <a:t>silico</a:t>
            </a:r>
            <a:r>
              <a:rPr lang="en-US" i="1" dirty="0"/>
              <a:t> </a:t>
            </a:r>
            <a:r>
              <a:rPr lang="en-US" dirty="0"/>
              <a:t>mutational studies</a:t>
            </a:r>
          </a:p>
        </p:txBody>
      </p:sp>
    </p:spTree>
    <p:extLst>
      <p:ext uri="{BB962C8B-B14F-4D97-AF65-F5344CB8AC3E}">
        <p14:creationId xmlns:p14="http://schemas.microsoft.com/office/powerpoint/2010/main" val="307785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t>Ideally: a GOOD crystal structure</a:t>
            </a:r>
          </a:p>
          <a:p>
            <a:r>
              <a:rPr lang="it-IT">
                <a:solidFill>
                  <a:schemeClr val="bg1"/>
                </a:solidFill>
              </a:rPr>
              <a:t>Usually worse: a homology model</a:t>
            </a:r>
          </a:p>
          <a:p>
            <a:r>
              <a:rPr lang="it-IT">
                <a:solidFill>
                  <a:schemeClr val="bg1"/>
                </a:solidFill>
              </a:rPr>
              <a:t>A ligand, usually: the co-crystallised molecule</a:t>
            </a:r>
          </a:p>
        </p:txBody>
      </p:sp>
      <p:pic>
        <p:nvPicPr>
          <p:cNvPr id="4" name="Picture 3">
            <a:extLst>
              <a:ext uri="{FF2B5EF4-FFF2-40B4-BE49-F238E27FC236}">
                <a16:creationId xmlns:a16="http://schemas.microsoft.com/office/drawing/2014/main" id="{D4324D66-0D98-C541-8EA5-6E5CAB8676AD}"/>
              </a:ext>
            </a:extLst>
          </p:cNvPr>
          <p:cNvPicPr>
            <a:picLocks noChangeAspect="1"/>
          </p:cNvPicPr>
          <p:nvPr/>
        </p:nvPicPr>
        <p:blipFill>
          <a:blip r:embed="rId2"/>
          <a:stretch>
            <a:fillRect/>
          </a:stretch>
        </p:blipFill>
        <p:spPr>
          <a:xfrm>
            <a:off x="1748729" y="1255038"/>
            <a:ext cx="5521282" cy="5299497"/>
          </a:xfrm>
          <a:prstGeom prst="rect">
            <a:avLst/>
          </a:prstGeom>
        </p:spPr>
      </p:pic>
    </p:spTree>
    <p:extLst>
      <p:ext uri="{BB962C8B-B14F-4D97-AF65-F5344CB8AC3E}">
        <p14:creationId xmlns:p14="http://schemas.microsoft.com/office/powerpoint/2010/main" val="1125494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t>Usually worse: a homology model</a:t>
            </a:r>
          </a:p>
          <a:p>
            <a:r>
              <a:rPr lang="it-IT">
                <a:solidFill>
                  <a:schemeClr val="bg1"/>
                </a:solidFill>
              </a:rPr>
              <a:t>A ligand, usually: the co-crystallised molecule</a:t>
            </a:r>
          </a:p>
        </p:txBody>
      </p:sp>
    </p:spTree>
    <p:extLst>
      <p:ext uri="{BB962C8B-B14F-4D97-AF65-F5344CB8AC3E}">
        <p14:creationId xmlns:p14="http://schemas.microsoft.com/office/powerpoint/2010/main" val="3164996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t>Usually worse: a homology model</a:t>
            </a:r>
          </a:p>
          <a:p>
            <a:r>
              <a:rPr lang="it-IT">
                <a:solidFill>
                  <a:schemeClr val="bg1"/>
                </a:solidFill>
              </a:rPr>
              <a:t>A ligand, usually: the co-crystallised molecule</a:t>
            </a:r>
          </a:p>
        </p:txBody>
      </p:sp>
      <p:sp>
        <p:nvSpPr>
          <p:cNvPr id="2" name="TextBox 1">
            <a:extLst>
              <a:ext uri="{FF2B5EF4-FFF2-40B4-BE49-F238E27FC236}">
                <a16:creationId xmlns:a16="http://schemas.microsoft.com/office/drawing/2014/main" id="{FB55F40C-5984-634E-B550-14C18FAB82AB}"/>
              </a:ext>
            </a:extLst>
          </p:cNvPr>
          <p:cNvSpPr txBox="1"/>
          <p:nvPr/>
        </p:nvSpPr>
        <p:spPr>
          <a:xfrm>
            <a:off x="425885" y="2228724"/>
            <a:ext cx="8292230" cy="1077218"/>
          </a:xfrm>
          <a:prstGeom prst="rect">
            <a:avLst/>
          </a:prstGeom>
          <a:solidFill>
            <a:schemeClr val="accent6">
              <a:lumMod val="60000"/>
              <a:lumOff val="40000"/>
            </a:schemeClr>
          </a:solidFill>
        </p:spPr>
        <p:txBody>
          <a:bodyPr wrap="square" rtlCol="0">
            <a:spAutoFit/>
          </a:bodyPr>
          <a:lstStyle/>
          <a:p>
            <a:r>
              <a:rPr lang="it-IT" sz="3200"/>
              <a:t>Please remember: an X-RAY/PDB structure is also just a «modelled» snapshot by a crystallographer</a:t>
            </a:r>
          </a:p>
        </p:txBody>
      </p:sp>
      <p:cxnSp>
        <p:nvCxnSpPr>
          <p:cNvPr id="5" name="Straight Arrow Connector 4">
            <a:extLst>
              <a:ext uri="{FF2B5EF4-FFF2-40B4-BE49-F238E27FC236}">
                <a16:creationId xmlns:a16="http://schemas.microsoft.com/office/drawing/2014/main" id="{4C7286F9-C447-6749-B997-CE89C6B8ECD8}"/>
              </a:ext>
            </a:extLst>
          </p:cNvPr>
          <p:cNvCxnSpPr>
            <a:stCxn id="2" idx="2"/>
          </p:cNvCxnSpPr>
          <p:nvPr/>
        </p:nvCxnSpPr>
        <p:spPr>
          <a:xfrm>
            <a:off x="4572000" y="3305942"/>
            <a:ext cx="0" cy="776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29C67F4-35FA-5B4B-ABF1-FB583D68FEF9}"/>
              </a:ext>
            </a:extLst>
          </p:cNvPr>
          <p:cNvSpPr txBox="1"/>
          <p:nvPr/>
        </p:nvSpPr>
        <p:spPr>
          <a:xfrm>
            <a:off x="818773" y="4117451"/>
            <a:ext cx="7899342" cy="461665"/>
          </a:xfrm>
          <a:prstGeom prst="rect">
            <a:avLst/>
          </a:prstGeom>
          <a:noFill/>
        </p:spPr>
        <p:txBody>
          <a:bodyPr wrap="none" rtlCol="0">
            <a:spAutoFit/>
          </a:bodyPr>
          <a:lstStyle/>
          <a:p>
            <a:r>
              <a:rPr lang="it-IT" sz="2400"/>
              <a:t>there is human intervention… not the holy experimental truth</a:t>
            </a:r>
          </a:p>
        </p:txBody>
      </p:sp>
      <p:pic>
        <p:nvPicPr>
          <p:cNvPr id="7" name="Picture 6">
            <a:extLst>
              <a:ext uri="{FF2B5EF4-FFF2-40B4-BE49-F238E27FC236}">
                <a16:creationId xmlns:a16="http://schemas.microsoft.com/office/drawing/2014/main" id="{AAC0A004-0F3C-1C44-A491-44706E88BCC2}"/>
              </a:ext>
            </a:extLst>
          </p:cNvPr>
          <p:cNvPicPr>
            <a:picLocks noChangeAspect="1"/>
          </p:cNvPicPr>
          <p:nvPr/>
        </p:nvPicPr>
        <p:blipFill>
          <a:blip r:embed="rId2"/>
          <a:stretch>
            <a:fillRect/>
          </a:stretch>
        </p:blipFill>
        <p:spPr>
          <a:xfrm>
            <a:off x="3359860" y="4613992"/>
            <a:ext cx="2166296" cy="2079277"/>
          </a:xfrm>
          <a:prstGeom prst="rect">
            <a:avLst/>
          </a:prstGeom>
        </p:spPr>
      </p:pic>
    </p:spTree>
    <p:extLst>
      <p:ext uri="{BB962C8B-B14F-4D97-AF65-F5344CB8AC3E}">
        <p14:creationId xmlns:p14="http://schemas.microsoft.com/office/powerpoint/2010/main" val="1623455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4721C1-563B-A54B-A4D5-833B461B8C32}"/>
              </a:ext>
            </a:extLst>
          </p:cNvPr>
          <p:cNvSpPr/>
          <p:nvPr/>
        </p:nvSpPr>
        <p:spPr>
          <a:xfrm>
            <a:off x="854990" y="3141929"/>
            <a:ext cx="7555832" cy="830997"/>
          </a:xfrm>
          <a:prstGeom prst="rect">
            <a:avLst/>
          </a:prstGeom>
        </p:spPr>
        <p:txBody>
          <a:bodyPr wrap="square">
            <a:spAutoFit/>
          </a:bodyPr>
          <a:lstStyle/>
          <a:p>
            <a:r>
              <a:rPr lang="it-IT" sz="2400">
                <a:hlinkClick r:id="rId2"/>
              </a:rPr>
              <a:t>https://pdb101.rcsb.org/learn/guide-to-understanding-pdb-data/introduction</a:t>
            </a:r>
            <a:endParaRPr lang="it-IT" sz="2400"/>
          </a:p>
        </p:txBody>
      </p:sp>
      <p:sp>
        <p:nvSpPr>
          <p:cNvPr id="5" name="TextBox 4">
            <a:extLst>
              <a:ext uri="{FF2B5EF4-FFF2-40B4-BE49-F238E27FC236}">
                <a16:creationId xmlns:a16="http://schemas.microsoft.com/office/drawing/2014/main" id="{6C5ABFE7-C640-5646-A335-4F71EB3A5795}"/>
              </a:ext>
            </a:extLst>
          </p:cNvPr>
          <p:cNvSpPr txBox="1"/>
          <p:nvPr/>
        </p:nvSpPr>
        <p:spPr>
          <a:xfrm>
            <a:off x="1708484" y="1395663"/>
            <a:ext cx="5848845" cy="707886"/>
          </a:xfrm>
          <a:prstGeom prst="rect">
            <a:avLst/>
          </a:prstGeom>
          <a:noFill/>
        </p:spPr>
        <p:txBody>
          <a:bodyPr wrap="none" rtlCol="0">
            <a:spAutoFit/>
          </a:bodyPr>
          <a:lstStyle/>
          <a:p>
            <a:r>
              <a:rPr lang="it-IT" sz="4000"/>
              <a:t>The PDB educational portal</a:t>
            </a:r>
          </a:p>
        </p:txBody>
      </p:sp>
    </p:spTree>
    <p:extLst>
      <p:ext uri="{BB962C8B-B14F-4D97-AF65-F5344CB8AC3E}">
        <p14:creationId xmlns:p14="http://schemas.microsoft.com/office/powerpoint/2010/main" val="406357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solidFill>
                  <a:schemeClr val="bg1">
                    <a:lumMod val="65000"/>
                  </a:schemeClr>
                </a:solidFill>
              </a:rPr>
              <a:t>Usually worse: a homology model</a:t>
            </a:r>
          </a:p>
          <a:p>
            <a:r>
              <a:rPr lang="it-IT"/>
              <a:t>A ligand, usually: the co-crystallised molecule</a:t>
            </a:r>
          </a:p>
        </p:txBody>
      </p:sp>
    </p:spTree>
    <p:extLst>
      <p:ext uri="{BB962C8B-B14F-4D97-AF65-F5344CB8AC3E}">
        <p14:creationId xmlns:p14="http://schemas.microsoft.com/office/powerpoint/2010/main" val="4198805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solidFill>
                  <a:schemeClr val="bg1">
                    <a:lumMod val="65000"/>
                  </a:schemeClr>
                </a:solidFill>
              </a:rPr>
              <a:t>Usually worse: a homology model</a:t>
            </a:r>
          </a:p>
          <a:p>
            <a:r>
              <a:rPr lang="it-IT"/>
              <a:t>A ligand, usually: the co-crystallised molecule</a:t>
            </a:r>
          </a:p>
        </p:txBody>
      </p:sp>
      <p:pic>
        <p:nvPicPr>
          <p:cNvPr id="4" name="Picture 3" descr="interact22.tiff">
            <a:extLst>
              <a:ext uri="{FF2B5EF4-FFF2-40B4-BE49-F238E27FC236}">
                <a16:creationId xmlns:a16="http://schemas.microsoft.com/office/drawing/2014/main" id="{0927F910-E97D-C347-B3BC-435E16653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89" y="3048913"/>
            <a:ext cx="7902161" cy="2842987"/>
          </a:xfrm>
          <a:prstGeom prst="rect">
            <a:avLst/>
          </a:prstGeom>
        </p:spPr>
      </p:pic>
      <p:sp>
        <p:nvSpPr>
          <p:cNvPr id="5" name="TextBox 4">
            <a:extLst>
              <a:ext uri="{FF2B5EF4-FFF2-40B4-BE49-F238E27FC236}">
                <a16:creationId xmlns:a16="http://schemas.microsoft.com/office/drawing/2014/main" id="{AAA6EFE0-6A63-1940-9B5A-84E56BE11F3F}"/>
              </a:ext>
            </a:extLst>
          </p:cNvPr>
          <p:cNvSpPr txBox="1"/>
          <p:nvPr/>
        </p:nvSpPr>
        <p:spPr>
          <a:xfrm>
            <a:off x="760296" y="2340244"/>
            <a:ext cx="7498146" cy="830997"/>
          </a:xfrm>
          <a:prstGeom prst="rect">
            <a:avLst/>
          </a:prstGeom>
          <a:solidFill>
            <a:schemeClr val="tx2">
              <a:lumMod val="20000"/>
              <a:lumOff val="80000"/>
            </a:schemeClr>
          </a:solidFill>
        </p:spPr>
        <p:txBody>
          <a:bodyPr wrap="square" rtlCol="0">
            <a:spAutoFit/>
          </a:bodyPr>
          <a:lstStyle/>
          <a:p>
            <a:r>
              <a:rPr lang="it-IT" sz="2400" b="1"/>
              <a:t>Bound docking</a:t>
            </a:r>
            <a:r>
              <a:rPr lang="it-IT" sz="2400"/>
              <a:t>: </a:t>
            </a:r>
            <a:r>
              <a:rPr lang="en-US" sz="2400" dirty="0"/>
              <a:t>artificial separation of receptor and ligand </a:t>
            </a:r>
          </a:p>
          <a:p>
            <a:r>
              <a:rPr lang="en-US" sz="2400" b="1" dirty="0"/>
              <a:t>Goal</a:t>
            </a:r>
            <a:r>
              <a:rPr lang="en-US" sz="2400" dirty="0"/>
              <a:t>: reconstruct the native complex</a:t>
            </a:r>
          </a:p>
        </p:txBody>
      </p:sp>
    </p:spTree>
    <p:extLst>
      <p:ext uri="{BB962C8B-B14F-4D97-AF65-F5344CB8AC3E}">
        <p14:creationId xmlns:p14="http://schemas.microsoft.com/office/powerpoint/2010/main" val="3879253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solidFill>
                  <a:schemeClr val="bg1">
                    <a:lumMod val="65000"/>
                  </a:schemeClr>
                </a:solidFill>
              </a:rPr>
              <a:t>Usually worse: a homology model</a:t>
            </a:r>
          </a:p>
          <a:p>
            <a:r>
              <a:rPr lang="it-IT"/>
              <a:t>A ligand, usually: the co-crystallised molecule</a:t>
            </a:r>
          </a:p>
        </p:txBody>
      </p:sp>
      <p:pic>
        <p:nvPicPr>
          <p:cNvPr id="4" name="Picture 3" descr="interact22.tiff">
            <a:extLst>
              <a:ext uri="{FF2B5EF4-FFF2-40B4-BE49-F238E27FC236}">
                <a16:creationId xmlns:a16="http://schemas.microsoft.com/office/drawing/2014/main" id="{0927F910-E97D-C347-B3BC-435E16653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89" y="3048913"/>
            <a:ext cx="7902161" cy="2842987"/>
          </a:xfrm>
          <a:prstGeom prst="rect">
            <a:avLst/>
          </a:prstGeom>
        </p:spPr>
      </p:pic>
      <p:sp>
        <p:nvSpPr>
          <p:cNvPr id="2" name="Rectangle 1">
            <a:extLst>
              <a:ext uri="{FF2B5EF4-FFF2-40B4-BE49-F238E27FC236}">
                <a16:creationId xmlns:a16="http://schemas.microsoft.com/office/drawing/2014/main" id="{65469E84-3C91-834F-ACA9-9468FAB12BBA}"/>
              </a:ext>
            </a:extLst>
          </p:cNvPr>
          <p:cNvSpPr/>
          <p:nvPr/>
        </p:nvSpPr>
        <p:spPr>
          <a:xfrm>
            <a:off x="1676401" y="5769572"/>
            <a:ext cx="6089374" cy="830997"/>
          </a:xfrm>
          <a:prstGeom prst="rect">
            <a:avLst/>
          </a:prstGeom>
        </p:spPr>
        <p:txBody>
          <a:bodyPr wrap="square">
            <a:spAutoFit/>
          </a:bodyPr>
          <a:lstStyle/>
          <a:p>
            <a:pPr marL="285750" indent="-285750">
              <a:buFont typeface="Arial"/>
              <a:buChar char="•"/>
            </a:pPr>
            <a:r>
              <a:rPr lang="en-US" sz="2400" dirty="0"/>
              <a:t>No conformational changes are involved</a:t>
            </a:r>
          </a:p>
          <a:p>
            <a:pPr marL="285750" indent="-285750">
              <a:buFont typeface="Arial"/>
              <a:buChar char="•"/>
            </a:pPr>
            <a:r>
              <a:rPr lang="en-US" sz="2400" dirty="0"/>
              <a:t>Used as first test to validate the algorithm</a:t>
            </a:r>
          </a:p>
        </p:txBody>
      </p:sp>
      <p:sp>
        <p:nvSpPr>
          <p:cNvPr id="5" name="TextBox 4">
            <a:extLst>
              <a:ext uri="{FF2B5EF4-FFF2-40B4-BE49-F238E27FC236}">
                <a16:creationId xmlns:a16="http://schemas.microsoft.com/office/drawing/2014/main" id="{AAA6EFE0-6A63-1940-9B5A-84E56BE11F3F}"/>
              </a:ext>
            </a:extLst>
          </p:cNvPr>
          <p:cNvSpPr txBox="1"/>
          <p:nvPr/>
        </p:nvSpPr>
        <p:spPr>
          <a:xfrm>
            <a:off x="760296" y="2340244"/>
            <a:ext cx="7498146" cy="830997"/>
          </a:xfrm>
          <a:prstGeom prst="rect">
            <a:avLst/>
          </a:prstGeom>
          <a:solidFill>
            <a:schemeClr val="tx2">
              <a:lumMod val="20000"/>
              <a:lumOff val="80000"/>
            </a:schemeClr>
          </a:solidFill>
        </p:spPr>
        <p:txBody>
          <a:bodyPr wrap="square" rtlCol="0">
            <a:spAutoFit/>
          </a:bodyPr>
          <a:lstStyle/>
          <a:p>
            <a:r>
              <a:rPr lang="it-IT" sz="2400" b="1"/>
              <a:t>Bound docking</a:t>
            </a:r>
            <a:r>
              <a:rPr lang="it-IT" sz="2400"/>
              <a:t>: </a:t>
            </a:r>
            <a:r>
              <a:rPr lang="en-US" sz="2400" dirty="0"/>
              <a:t>artificial separation of receptor and ligand </a:t>
            </a:r>
          </a:p>
          <a:p>
            <a:r>
              <a:rPr lang="en-US" sz="2400" b="1" dirty="0"/>
              <a:t>Goal</a:t>
            </a:r>
            <a:r>
              <a:rPr lang="en-US" sz="2400" dirty="0"/>
              <a:t>: reconstruct the native complex</a:t>
            </a:r>
          </a:p>
        </p:txBody>
      </p:sp>
    </p:spTree>
    <p:extLst>
      <p:ext uri="{BB962C8B-B14F-4D97-AF65-F5344CB8AC3E}">
        <p14:creationId xmlns:p14="http://schemas.microsoft.com/office/powerpoint/2010/main" val="2791458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1311440" y="267347"/>
            <a:ext cx="6376737" cy="1569660"/>
          </a:xfrm>
          <a:prstGeom prst="rect">
            <a:avLst/>
          </a:prstGeom>
          <a:noFill/>
        </p:spPr>
        <p:txBody>
          <a:bodyPr wrap="square" rtlCol="0">
            <a:spAutoFit/>
          </a:bodyPr>
          <a:lstStyle/>
          <a:p>
            <a:pPr algn="ctr"/>
            <a:r>
              <a:rPr lang="it-IT" sz="4800">
                <a:solidFill>
                  <a:schemeClr val="bg1"/>
                </a:solidFill>
              </a:rPr>
              <a:t>«Unbound» or «predictive» modelling</a:t>
            </a:r>
          </a:p>
        </p:txBody>
      </p:sp>
      <p:pic>
        <p:nvPicPr>
          <p:cNvPr id="3" name="Picture 2" descr="interact23.tiff">
            <a:extLst>
              <a:ext uri="{FF2B5EF4-FFF2-40B4-BE49-F238E27FC236}">
                <a16:creationId xmlns:a16="http://schemas.microsoft.com/office/drawing/2014/main" id="{E86E0652-AF6C-D64B-B909-5A17CFAA1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58" y="2180358"/>
            <a:ext cx="8927075" cy="3197758"/>
          </a:xfrm>
          <a:prstGeom prst="rect">
            <a:avLst/>
          </a:prstGeom>
        </p:spPr>
      </p:pic>
      <p:sp>
        <p:nvSpPr>
          <p:cNvPr id="5" name="TextBox 4">
            <a:extLst>
              <a:ext uri="{FF2B5EF4-FFF2-40B4-BE49-F238E27FC236}">
                <a16:creationId xmlns:a16="http://schemas.microsoft.com/office/drawing/2014/main" id="{910FE003-5B96-AF40-9DFB-55D0BC7A103B}"/>
              </a:ext>
            </a:extLst>
          </p:cNvPr>
          <p:cNvSpPr txBox="1"/>
          <p:nvPr/>
        </p:nvSpPr>
        <p:spPr>
          <a:xfrm>
            <a:off x="6388078" y="6425872"/>
            <a:ext cx="2600199" cy="338554"/>
          </a:xfrm>
          <a:prstGeom prst="rect">
            <a:avLst/>
          </a:prstGeom>
          <a:noFill/>
        </p:spPr>
        <p:txBody>
          <a:bodyPr wrap="none" rtlCol="0">
            <a:spAutoFit/>
          </a:bodyPr>
          <a:lstStyle/>
          <a:p>
            <a:r>
              <a:rPr lang="en-US" sz="1600" dirty="0" err="1">
                <a:solidFill>
                  <a:schemeClr val="accent1">
                    <a:lumMod val="20000"/>
                    <a:lumOff val="80000"/>
                  </a:schemeClr>
                </a:solidFill>
              </a:rPr>
              <a:t>Halperin</a:t>
            </a:r>
            <a:r>
              <a:rPr lang="en-US" sz="1600" dirty="0">
                <a:solidFill>
                  <a:schemeClr val="accent1">
                    <a:lumMod val="20000"/>
                    <a:lumOff val="80000"/>
                  </a:schemeClr>
                </a:solidFill>
              </a:rPr>
              <a:t> et al. Proteins, 2002</a:t>
            </a:r>
          </a:p>
        </p:txBody>
      </p:sp>
      <p:sp>
        <p:nvSpPr>
          <p:cNvPr id="2" name="Rectangle 1">
            <a:extLst>
              <a:ext uri="{FF2B5EF4-FFF2-40B4-BE49-F238E27FC236}">
                <a16:creationId xmlns:a16="http://schemas.microsoft.com/office/drawing/2014/main" id="{33B7A12C-B0C9-A54F-A19D-6C077B39C4A5}"/>
              </a:ext>
            </a:extLst>
          </p:cNvPr>
          <p:cNvSpPr/>
          <p:nvPr/>
        </p:nvSpPr>
        <p:spPr>
          <a:xfrm>
            <a:off x="159022" y="4936594"/>
            <a:ext cx="8853318" cy="400110"/>
          </a:xfrm>
          <a:prstGeom prst="rect">
            <a:avLst/>
          </a:prstGeom>
        </p:spPr>
        <p:txBody>
          <a:bodyPr wrap="square">
            <a:spAutoFit/>
          </a:bodyPr>
          <a:lstStyle/>
          <a:p>
            <a:r>
              <a:rPr lang="en-US" sz="2000" dirty="0">
                <a:latin typeface="Corbel"/>
                <a:cs typeface="Corbel"/>
              </a:rPr>
              <a:t>reconstruct a complex using the unbound structures of the receptor and the ligand</a:t>
            </a:r>
            <a:endParaRPr lang="it-IT" sz="2000"/>
          </a:p>
        </p:txBody>
      </p:sp>
    </p:spTree>
    <p:extLst>
      <p:ext uri="{BB962C8B-B14F-4D97-AF65-F5344CB8AC3E}">
        <p14:creationId xmlns:p14="http://schemas.microsoft.com/office/powerpoint/2010/main" val="227901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2009274" y="724547"/>
            <a:ext cx="5113421" cy="1815882"/>
          </a:xfrm>
          <a:prstGeom prst="rect">
            <a:avLst/>
          </a:prstGeom>
          <a:noFill/>
        </p:spPr>
        <p:txBody>
          <a:bodyPr wrap="square" rtlCol="0">
            <a:spAutoFit/>
          </a:bodyPr>
          <a:lstStyle/>
          <a:p>
            <a:r>
              <a:rPr lang="en-US" sz="2800" dirty="0">
                <a:solidFill>
                  <a:schemeClr val="accent1">
                    <a:lumMod val="20000"/>
                    <a:lumOff val="80000"/>
                  </a:schemeClr>
                </a:solidFill>
                <a:latin typeface="Corbel"/>
                <a:cs typeface="Corbel"/>
              </a:rPr>
              <a:t>An "unbound" structure may be:</a:t>
            </a:r>
          </a:p>
          <a:p>
            <a:pPr marL="914400" lvl="1" indent="-457200">
              <a:buFont typeface="Arial" panose="020B0604020202020204" pitchFamily="34" charset="0"/>
              <a:buChar char="•"/>
            </a:pPr>
            <a:r>
              <a:rPr lang="en-US" sz="2800" b="1" dirty="0">
                <a:solidFill>
                  <a:schemeClr val="accent1">
                    <a:lumMod val="20000"/>
                    <a:lumOff val="80000"/>
                  </a:schemeClr>
                </a:solidFill>
                <a:latin typeface="Corbel"/>
                <a:cs typeface="Corbel"/>
              </a:rPr>
              <a:t>native</a:t>
            </a:r>
            <a:r>
              <a:rPr lang="en-US" sz="2800" dirty="0">
                <a:solidFill>
                  <a:schemeClr val="accent1">
                    <a:lumMod val="20000"/>
                    <a:lumOff val="80000"/>
                  </a:schemeClr>
                </a:solidFill>
                <a:latin typeface="Corbel"/>
                <a:cs typeface="Corbel"/>
              </a:rPr>
              <a:t> </a:t>
            </a:r>
          </a:p>
          <a:p>
            <a:pPr marL="914400" lvl="1" indent="-457200">
              <a:buFont typeface="Arial" panose="020B0604020202020204" pitchFamily="34" charset="0"/>
              <a:buChar char="•"/>
            </a:pPr>
            <a:r>
              <a:rPr lang="en-US" sz="2800" b="1" dirty="0">
                <a:solidFill>
                  <a:schemeClr val="accent1">
                    <a:lumMod val="20000"/>
                    <a:lumOff val="80000"/>
                  </a:schemeClr>
                </a:solidFill>
                <a:latin typeface="Corbel"/>
                <a:cs typeface="Corbel"/>
              </a:rPr>
              <a:t>pseudo-native </a:t>
            </a:r>
          </a:p>
          <a:p>
            <a:pPr marL="914400" lvl="1" indent="-457200">
              <a:buFont typeface="Arial" panose="020B0604020202020204" pitchFamily="34" charset="0"/>
              <a:buChar char="•"/>
            </a:pPr>
            <a:r>
              <a:rPr lang="en-US" sz="2800" b="1" dirty="0" err="1">
                <a:solidFill>
                  <a:schemeClr val="accent1">
                    <a:lumMod val="20000"/>
                    <a:lumOff val="80000"/>
                  </a:schemeClr>
                </a:solidFill>
                <a:latin typeface="Corbel"/>
                <a:cs typeface="Corbel"/>
              </a:rPr>
              <a:t>modelled</a:t>
            </a:r>
            <a:endParaRPr lang="en-US" sz="2800" dirty="0">
              <a:solidFill>
                <a:schemeClr val="accent1">
                  <a:lumMod val="20000"/>
                  <a:lumOff val="80000"/>
                </a:schemeClr>
              </a:solidFill>
              <a:latin typeface="Corbel"/>
              <a:cs typeface="Corbel"/>
            </a:endParaRPr>
          </a:p>
        </p:txBody>
      </p:sp>
      <p:sp>
        <p:nvSpPr>
          <p:cNvPr id="5" name="TextBox 4">
            <a:extLst>
              <a:ext uri="{FF2B5EF4-FFF2-40B4-BE49-F238E27FC236}">
                <a16:creationId xmlns:a16="http://schemas.microsoft.com/office/drawing/2014/main" id="{910FE003-5B96-AF40-9DFB-55D0BC7A103B}"/>
              </a:ext>
            </a:extLst>
          </p:cNvPr>
          <p:cNvSpPr txBox="1"/>
          <p:nvPr/>
        </p:nvSpPr>
        <p:spPr>
          <a:xfrm>
            <a:off x="6388078" y="6425872"/>
            <a:ext cx="2600199" cy="338554"/>
          </a:xfrm>
          <a:prstGeom prst="rect">
            <a:avLst/>
          </a:prstGeom>
          <a:noFill/>
        </p:spPr>
        <p:txBody>
          <a:bodyPr wrap="none" rtlCol="0">
            <a:spAutoFit/>
          </a:bodyPr>
          <a:lstStyle/>
          <a:p>
            <a:r>
              <a:rPr lang="en-US" sz="1600" dirty="0" err="1">
                <a:solidFill>
                  <a:schemeClr val="accent1">
                    <a:lumMod val="20000"/>
                    <a:lumOff val="80000"/>
                  </a:schemeClr>
                </a:solidFill>
              </a:rPr>
              <a:t>Halperin</a:t>
            </a:r>
            <a:r>
              <a:rPr lang="en-US" sz="1600" dirty="0">
                <a:solidFill>
                  <a:schemeClr val="accent1">
                    <a:lumMod val="20000"/>
                    <a:lumOff val="80000"/>
                  </a:schemeClr>
                </a:solidFill>
              </a:rPr>
              <a:t> et al. Proteins, 2002</a:t>
            </a:r>
          </a:p>
        </p:txBody>
      </p:sp>
      <p:sp>
        <p:nvSpPr>
          <p:cNvPr id="6" name="Rectangle 5">
            <a:extLst>
              <a:ext uri="{FF2B5EF4-FFF2-40B4-BE49-F238E27FC236}">
                <a16:creationId xmlns:a16="http://schemas.microsoft.com/office/drawing/2014/main" id="{3E914B7B-D927-1548-BC30-80E76AA64C85}"/>
              </a:ext>
            </a:extLst>
          </p:cNvPr>
          <p:cNvSpPr/>
          <p:nvPr/>
        </p:nvSpPr>
        <p:spPr>
          <a:xfrm>
            <a:off x="578203" y="3364105"/>
            <a:ext cx="8410074" cy="1569660"/>
          </a:xfrm>
          <a:prstGeom prst="rect">
            <a:avLst/>
          </a:prstGeom>
        </p:spPr>
        <p:txBody>
          <a:bodyPr wrap="square">
            <a:spAutoFit/>
          </a:bodyPr>
          <a:lstStyle/>
          <a:p>
            <a:r>
              <a:rPr lang="en-US" sz="2400" b="1" dirty="0">
                <a:solidFill>
                  <a:schemeClr val="accent1">
                    <a:lumMod val="20000"/>
                    <a:lumOff val="80000"/>
                  </a:schemeClr>
                </a:solidFill>
                <a:latin typeface="Corbel"/>
                <a:cs typeface="Corbel"/>
              </a:rPr>
              <a:t>Native</a:t>
            </a:r>
            <a:r>
              <a:rPr lang="en-US" sz="2400" dirty="0">
                <a:solidFill>
                  <a:schemeClr val="accent1">
                    <a:lumMod val="20000"/>
                    <a:lumOff val="80000"/>
                  </a:schemeClr>
                </a:solidFill>
                <a:latin typeface="Corbel"/>
                <a:cs typeface="Corbel"/>
              </a:rPr>
              <a:t>: “free in solution”, in its </a:t>
            </a:r>
            <a:r>
              <a:rPr lang="en-US" sz="2400" dirty="0" err="1">
                <a:solidFill>
                  <a:schemeClr val="accent1">
                    <a:lumMod val="20000"/>
                    <a:lumOff val="80000"/>
                  </a:schemeClr>
                </a:solidFill>
                <a:latin typeface="Corbel"/>
                <a:cs typeface="Corbel"/>
              </a:rPr>
              <a:t>uncomplexed</a:t>
            </a:r>
            <a:r>
              <a:rPr lang="en-US" sz="2400" dirty="0">
                <a:solidFill>
                  <a:schemeClr val="accent1">
                    <a:lumMod val="20000"/>
                    <a:lumOff val="80000"/>
                  </a:schemeClr>
                </a:solidFill>
                <a:latin typeface="Corbel"/>
                <a:cs typeface="Corbel"/>
              </a:rPr>
              <a:t> state</a:t>
            </a:r>
          </a:p>
          <a:p>
            <a:endParaRPr lang="en-US" sz="2400" dirty="0">
              <a:solidFill>
                <a:schemeClr val="accent1">
                  <a:lumMod val="20000"/>
                  <a:lumOff val="80000"/>
                </a:schemeClr>
              </a:solidFill>
              <a:latin typeface="Corbel"/>
              <a:cs typeface="Corbel"/>
            </a:endParaRPr>
          </a:p>
          <a:p>
            <a:r>
              <a:rPr lang="en-US" sz="2400" b="1" dirty="0">
                <a:solidFill>
                  <a:schemeClr val="accent1">
                    <a:lumMod val="20000"/>
                    <a:lumOff val="80000"/>
                  </a:schemeClr>
                </a:solidFill>
                <a:latin typeface="Corbel"/>
                <a:cs typeface="Corbel"/>
              </a:rPr>
              <a:t>Pseudo-native</a:t>
            </a:r>
            <a:r>
              <a:rPr lang="en-US" sz="2400" dirty="0">
                <a:solidFill>
                  <a:schemeClr val="accent1">
                    <a:lumMod val="20000"/>
                    <a:lumOff val="80000"/>
                  </a:schemeClr>
                </a:solidFill>
                <a:latin typeface="Corbel"/>
                <a:cs typeface="Corbel"/>
              </a:rPr>
              <a:t>: structure </a:t>
            </a:r>
            <a:r>
              <a:rPr lang="en-US" sz="2400" dirty="0" err="1">
                <a:solidFill>
                  <a:schemeClr val="accent1">
                    <a:lumMod val="20000"/>
                    <a:lumOff val="80000"/>
                  </a:schemeClr>
                </a:solidFill>
                <a:latin typeface="Corbel"/>
                <a:cs typeface="Corbel"/>
              </a:rPr>
              <a:t>complexed</a:t>
            </a:r>
            <a:r>
              <a:rPr lang="en-US" sz="2400" dirty="0">
                <a:solidFill>
                  <a:schemeClr val="accent1">
                    <a:lumMod val="20000"/>
                    <a:lumOff val="80000"/>
                  </a:schemeClr>
                </a:solidFill>
                <a:latin typeface="Corbel"/>
                <a:cs typeface="Corbel"/>
              </a:rPr>
              <a:t> with a molecule different from the one used for the docking</a:t>
            </a:r>
          </a:p>
        </p:txBody>
      </p:sp>
    </p:spTree>
    <p:extLst>
      <p:ext uri="{BB962C8B-B14F-4D97-AF65-F5344CB8AC3E}">
        <p14:creationId xmlns:p14="http://schemas.microsoft.com/office/powerpoint/2010/main" val="4183120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1913298" y="2792009"/>
            <a:ext cx="5393400" cy="830997"/>
          </a:xfrm>
          <a:prstGeom prst="rect">
            <a:avLst/>
          </a:prstGeom>
          <a:noFill/>
        </p:spPr>
        <p:txBody>
          <a:bodyPr wrap="none" rtlCol="0">
            <a:spAutoFit/>
          </a:bodyPr>
          <a:lstStyle/>
          <a:p>
            <a:r>
              <a:rPr lang="it-IT" sz="4800">
                <a:solidFill>
                  <a:schemeClr val="bg1"/>
                </a:solidFill>
              </a:rPr>
              <a:t>What are the issues?</a:t>
            </a:r>
          </a:p>
        </p:txBody>
      </p:sp>
      <p:sp>
        <p:nvSpPr>
          <p:cNvPr id="2" name="Rectangle 1">
            <a:extLst>
              <a:ext uri="{FF2B5EF4-FFF2-40B4-BE49-F238E27FC236}">
                <a16:creationId xmlns:a16="http://schemas.microsoft.com/office/drawing/2014/main" id="{7F2942BE-B5D7-AE4A-83E6-5806F21EF3EB}"/>
              </a:ext>
            </a:extLst>
          </p:cNvPr>
          <p:cNvSpPr/>
          <p:nvPr/>
        </p:nvSpPr>
        <p:spPr>
          <a:xfrm>
            <a:off x="832396" y="1018492"/>
            <a:ext cx="7589710" cy="1077218"/>
          </a:xfrm>
          <a:prstGeom prst="rect">
            <a:avLst/>
          </a:prstGeom>
        </p:spPr>
        <p:txBody>
          <a:bodyPr wrap="square">
            <a:spAutoFit/>
          </a:bodyPr>
          <a:lstStyle/>
          <a:p>
            <a:r>
              <a:rPr lang="en-US" sz="3200" dirty="0">
                <a:solidFill>
                  <a:schemeClr val="accent1">
                    <a:lumMod val="20000"/>
                    <a:lumOff val="80000"/>
                  </a:schemeClr>
                </a:solidFill>
                <a:latin typeface="Corbel"/>
                <a:cs typeface="Corbel"/>
              </a:rPr>
              <a:t>Unbound docking is far more complex than bound docking</a:t>
            </a:r>
          </a:p>
        </p:txBody>
      </p:sp>
    </p:spTree>
    <p:extLst>
      <p:ext uri="{BB962C8B-B14F-4D97-AF65-F5344CB8AC3E}">
        <p14:creationId xmlns:p14="http://schemas.microsoft.com/office/powerpoint/2010/main" val="335477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43000" y="857250"/>
            <a:ext cx="6885384" cy="1050068"/>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Immagine 3"/>
          <p:cNvPicPr>
            <a:picLocks noChangeAspect="1"/>
          </p:cNvPicPr>
          <p:nvPr/>
        </p:nvPicPr>
        <p:blipFill>
          <a:blip r:embed="rId3"/>
          <a:stretch>
            <a:fillRect/>
          </a:stretch>
        </p:blipFill>
        <p:spPr>
          <a:xfrm>
            <a:off x="1423989" y="2587926"/>
            <a:ext cx="2747962" cy="2041225"/>
          </a:xfrm>
          <a:prstGeom prst="rect">
            <a:avLst/>
          </a:prstGeom>
          <a:ln>
            <a:solidFill>
              <a:schemeClr val="tx1"/>
            </a:solidFill>
          </a:ln>
          <a:effectLst>
            <a:outerShdw blurRad="50800" dist="38100" dir="2700000" algn="tl" rotWithShape="0">
              <a:srgbClr val="000000">
                <a:alpha val="43000"/>
              </a:srgbClr>
            </a:outerShdw>
          </a:effectLst>
        </p:spPr>
      </p:pic>
      <p:sp>
        <p:nvSpPr>
          <p:cNvPr id="7" name="Rettangolo 6"/>
          <p:cNvSpPr/>
          <p:nvPr/>
        </p:nvSpPr>
        <p:spPr>
          <a:xfrm>
            <a:off x="1845443" y="5055232"/>
            <a:ext cx="5879283" cy="854080"/>
          </a:xfrm>
          <a:prstGeom prst="rect">
            <a:avLst/>
          </a:prstGeom>
        </p:spPr>
        <p:txBody>
          <a:bodyPr wrap="square">
            <a:spAutoFit/>
          </a:bodyPr>
          <a:lstStyle/>
          <a:p>
            <a:r>
              <a:rPr lang="it-IT" b="1" dirty="0">
                <a:latin typeface="Corbel"/>
                <a:cs typeface="Corbel"/>
              </a:rPr>
              <a:t>DrugScorePPI</a:t>
            </a:r>
            <a:r>
              <a:rPr lang="it-IT" dirty="0">
                <a:latin typeface="Corbel"/>
                <a:cs typeface="Corbel"/>
              </a:rPr>
              <a:t> and </a:t>
            </a:r>
            <a:r>
              <a:rPr lang="it-IT" b="1" dirty="0">
                <a:latin typeface="Corbel"/>
                <a:cs typeface="Corbel"/>
              </a:rPr>
              <a:t>Robetta</a:t>
            </a:r>
            <a:r>
              <a:rPr lang="it-IT" dirty="0">
                <a:latin typeface="Corbel"/>
                <a:cs typeface="Corbel"/>
              </a:rPr>
              <a:t> </a:t>
            </a:r>
            <a:r>
              <a:rPr lang="it-IT" b="1" dirty="0">
                <a:latin typeface="Corbel"/>
                <a:cs typeface="Corbel"/>
              </a:rPr>
              <a:t>Alascanning</a:t>
            </a:r>
            <a:r>
              <a:rPr lang="it-IT" dirty="0">
                <a:latin typeface="Corbel"/>
                <a:cs typeface="Corbel"/>
              </a:rPr>
              <a:t> are dedicated to the </a:t>
            </a:r>
            <a:r>
              <a:rPr lang="it-IT" dirty="0" err="1">
                <a:latin typeface="Corbel"/>
                <a:cs typeface="Corbel"/>
              </a:rPr>
              <a:t>identification</a:t>
            </a:r>
            <a:r>
              <a:rPr lang="it-IT" dirty="0">
                <a:latin typeface="Corbel"/>
                <a:cs typeface="Corbel"/>
              </a:rPr>
              <a:t> of hot </a:t>
            </a:r>
            <a:r>
              <a:rPr lang="it-IT" dirty="0" err="1">
                <a:latin typeface="Corbel"/>
                <a:cs typeface="Corbel"/>
              </a:rPr>
              <a:t>spots</a:t>
            </a:r>
            <a:r>
              <a:rPr lang="it-IT" dirty="0">
                <a:latin typeface="Corbel"/>
                <a:cs typeface="Corbel"/>
              </a:rPr>
              <a:t> </a:t>
            </a:r>
            <a:r>
              <a:rPr lang="it-IT" dirty="0" err="1">
                <a:latin typeface="Corbel"/>
                <a:cs typeface="Corbel"/>
              </a:rPr>
              <a:t>at</a:t>
            </a:r>
            <a:r>
              <a:rPr lang="it-IT" dirty="0">
                <a:latin typeface="Corbel"/>
                <a:cs typeface="Corbel"/>
              </a:rPr>
              <a:t> </a:t>
            </a:r>
            <a:r>
              <a:rPr lang="it-IT" dirty="0" err="1">
                <a:latin typeface="Corbel"/>
                <a:cs typeface="Corbel"/>
              </a:rPr>
              <a:t>protein-protein</a:t>
            </a:r>
            <a:r>
              <a:rPr lang="it-IT" dirty="0">
                <a:latin typeface="Corbel"/>
                <a:cs typeface="Corbel"/>
              </a:rPr>
              <a:t> </a:t>
            </a:r>
            <a:r>
              <a:rPr lang="it-IT" dirty="0" err="1">
                <a:latin typeface="Corbel"/>
                <a:cs typeface="Corbel"/>
              </a:rPr>
              <a:t>interfaces</a:t>
            </a:r>
            <a:endParaRPr lang="it-IT" sz="1350" dirty="0">
              <a:latin typeface="Century Gothic"/>
              <a:cs typeface="Century Gothic"/>
            </a:endParaRPr>
          </a:p>
          <a:p>
            <a:endParaRPr lang="it-IT" sz="1350" dirty="0">
              <a:latin typeface="Century Gothic"/>
              <a:cs typeface="Century Gothic"/>
            </a:endParaRPr>
          </a:p>
        </p:txBody>
      </p:sp>
      <p:sp>
        <p:nvSpPr>
          <p:cNvPr id="8" name="Rettangolo 7"/>
          <p:cNvSpPr/>
          <p:nvPr/>
        </p:nvSpPr>
        <p:spPr>
          <a:xfrm>
            <a:off x="1548584" y="1012591"/>
            <a:ext cx="6354731" cy="738664"/>
          </a:xfrm>
          <a:prstGeom prst="rect">
            <a:avLst/>
          </a:prstGeom>
        </p:spPr>
        <p:txBody>
          <a:bodyPr wrap="square">
            <a:spAutoFit/>
          </a:bodyPr>
          <a:lstStyle/>
          <a:p>
            <a:r>
              <a:rPr lang="it-IT" sz="2100" b="1" dirty="0">
                <a:solidFill>
                  <a:srgbClr val="FFFFFF"/>
                </a:solidFill>
                <a:latin typeface="Corbel"/>
                <a:cs typeface="Corbel"/>
              </a:rPr>
              <a:t>C</a:t>
            </a:r>
            <a:r>
              <a:rPr sz="2100" b="1" dirty="0">
                <a:solidFill>
                  <a:srgbClr val="FFFFFF"/>
                </a:solidFill>
                <a:latin typeface="Corbel"/>
                <a:cs typeface="Corbel"/>
              </a:rPr>
              <a:t>omputational alanine-scanning in protein-protein interfaces</a:t>
            </a:r>
            <a:endParaRPr lang="it-IT" sz="2100" b="1" dirty="0">
              <a:solidFill>
                <a:srgbClr val="FFFFFF"/>
              </a:solidFill>
              <a:latin typeface="Corbel"/>
              <a:cs typeface="Corbel"/>
            </a:endParaRPr>
          </a:p>
        </p:txBody>
      </p:sp>
      <p:sp>
        <p:nvSpPr>
          <p:cNvPr id="9" name="Rettangolo 8"/>
          <p:cNvSpPr/>
          <p:nvPr/>
        </p:nvSpPr>
        <p:spPr>
          <a:xfrm>
            <a:off x="1371601" y="4637901"/>
            <a:ext cx="3262945" cy="553998"/>
          </a:xfrm>
          <a:prstGeom prst="rect">
            <a:avLst/>
          </a:prstGeom>
        </p:spPr>
        <p:txBody>
          <a:bodyPr wrap="none">
            <a:spAutoFit/>
          </a:bodyPr>
          <a:lstStyle/>
          <a:p>
            <a:r>
              <a:rPr lang="it-IT" sz="1500" dirty="0">
                <a:latin typeface="Corbel"/>
                <a:cs typeface="Corbel"/>
                <a:hlinkClick r:id="rId4"/>
              </a:rPr>
              <a:t>http://cpclab.uni-duesseldorf.de/dsppi/</a:t>
            </a:r>
            <a:endParaRPr lang="it-IT" sz="1500" dirty="0">
              <a:latin typeface="Corbel"/>
              <a:cs typeface="Corbel"/>
            </a:endParaRPr>
          </a:p>
          <a:p>
            <a:endParaRPr lang="it-IT" sz="1500" dirty="0">
              <a:latin typeface="Corbel"/>
              <a:cs typeface="Corbel"/>
            </a:endParaRPr>
          </a:p>
        </p:txBody>
      </p:sp>
      <p:pic>
        <p:nvPicPr>
          <p:cNvPr id="10" name="Immagine 9"/>
          <p:cNvPicPr>
            <a:picLocks noChangeAspect="1"/>
          </p:cNvPicPr>
          <p:nvPr/>
        </p:nvPicPr>
        <p:blipFill>
          <a:blip r:embed="rId5"/>
          <a:srcRect b="3462"/>
          <a:stretch>
            <a:fillRect/>
          </a:stretch>
        </p:blipFill>
        <p:spPr>
          <a:xfrm>
            <a:off x="4457701" y="1543050"/>
            <a:ext cx="3402041" cy="2041225"/>
          </a:xfrm>
          <a:prstGeom prst="rect">
            <a:avLst/>
          </a:prstGeom>
          <a:ln>
            <a:solidFill>
              <a:schemeClr val="tx1"/>
            </a:solidFill>
          </a:ln>
          <a:effectLst>
            <a:outerShdw blurRad="50800" dist="38100" dir="2700000" algn="tl" rotWithShape="0">
              <a:srgbClr val="000000">
                <a:alpha val="43000"/>
              </a:srgbClr>
            </a:outerShdw>
          </a:effectLst>
        </p:spPr>
      </p:pic>
      <p:sp>
        <p:nvSpPr>
          <p:cNvPr id="11" name="Rettangolo 10"/>
          <p:cNvSpPr/>
          <p:nvPr/>
        </p:nvSpPr>
        <p:spPr>
          <a:xfrm>
            <a:off x="4291794" y="3657600"/>
            <a:ext cx="3775521" cy="553998"/>
          </a:xfrm>
          <a:prstGeom prst="rect">
            <a:avLst/>
          </a:prstGeom>
        </p:spPr>
        <p:txBody>
          <a:bodyPr wrap="none">
            <a:spAutoFit/>
          </a:bodyPr>
          <a:lstStyle/>
          <a:p>
            <a:r>
              <a:rPr lang="it-IT" sz="1500" dirty="0">
                <a:hlinkClick r:id="rId6"/>
              </a:rPr>
              <a:t>http://robetta.bakerlab.org/alascansubmit.jsp</a:t>
            </a:r>
            <a:endParaRPr lang="it-IT" sz="1500" dirty="0"/>
          </a:p>
          <a:p>
            <a:endParaRPr lang="it-IT" sz="1500" dirty="0"/>
          </a:p>
        </p:txBody>
      </p:sp>
    </p:spTree>
    <p:extLst>
      <p:ext uri="{BB962C8B-B14F-4D97-AF65-F5344CB8AC3E}">
        <p14:creationId xmlns:p14="http://schemas.microsoft.com/office/powerpoint/2010/main" val="265254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947" y="2114096"/>
            <a:ext cx="8513811" cy="3043692"/>
          </a:xfrm>
        </p:spPr>
        <p:txBody>
          <a:bodyPr>
            <a:noAutofit/>
          </a:bodyPr>
          <a:lstStyle/>
          <a:p>
            <a:pPr lvl="1">
              <a:buFont typeface="Arial" panose="020B0604020202020204" pitchFamily="34" charset="0"/>
              <a:buChar char="•"/>
            </a:pPr>
            <a:r>
              <a:rPr lang="en-US" sz="3200" dirty="0">
                <a:latin typeface="Corbel"/>
                <a:cs typeface="Corbel"/>
              </a:rPr>
              <a:t>conformational changes (side-chains and backbone movements)</a:t>
            </a:r>
          </a:p>
          <a:p>
            <a:pPr lvl="1">
              <a:buFont typeface="Arial" panose="020B0604020202020204" pitchFamily="34" charset="0"/>
              <a:buChar char="•"/>
            </a:pPr>
            <a:r>
              <a:rPr lang="en-US" sz="3200" dirty="0">
                <a:latin typeface="Corbel"/>
                <a:cs typeface="Corbel"/>
              </a:rPr>
              <a:t>experimental errors in the structures</a:t>
            </a:r>
          </a:p>
          <a:p>
            <a:pPr lvl="1">
              <a:buFont typeface="Arial" panose="020B0604020202020204" pitchFamily="34" charset="0"/>
              <a:buChar char="•"/>
            </a:pPr>
            <a:r>
              <a:rPr lang="en-US" sz="3200" dirty="0">
                <a:latin typeface="Corbel"/>
                <a:cs typeface="Corbel"/>
              </a:rPr>
              <a:t>reliability of models</a:t>
            </a:r>
          </a:p>
          <a:p>
            <a:pPr lvl="1">
              <a:buFont typeface="Arial" panose="020B0604020202020204" pitchFamily="34" charset="0"/>
              <a:buChar char="•"/>
            </a:pPr>
            <a:r>
              <a:rPr lang="en-US" sz="3200" dirty="0">
                <a:latin typeface="Corbel" panose="020B0503020204020204" pitchFamily="34" charset="0"/>
              </a:rPr>
              <a:t>computing power</a:t>
            </a:r>
          </a:p>
          <a:p>
            <a:pPr marL="457200" lvl="1" indent="0">
              <a:buNone/>
            </a:pPr>
            <a:endParaRPr lang="en-US" sz="3200" dirty="0">
              <a:latin typeface="Corbel"/>
              <a:cs typeface="Corbel"/>
            </a:endParaRPr>
          </a:p>
        </p:txBody>
      </p:sp>
    </p:spTree>
    <p:extLst>
      <p:ext uri="{BB962C8B-B14F-4D97-AF65-F5344CB8AC3E}">
        <p14:creationId xmlns:p14="http://schemas.microsoft.com/office/powerpoint/2010/main" val="668669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1B88BE-8D99-5245-9C5C-F6D476E2FFE2}"/>
              </a:ext>
            </a:extLst>
          </p:cNvPr>
          <p:cNvSpPr txBox="1"/>
          <p:nvPr/>
        </p:nvSpPr>
        <p:spPr>
          <a:xfrm>
            <a:off x="578911" y="2711357"/>
            <a:ext cx="3620863" cy="523220"/>
          </a:xfrm>
          <a:prstGeom prst="rect">
            <a:avLst/>
          </a:prstGeom>
          <a:solidFill>
            <a:schemeClr val="tx2">
              <a:lumMod val="20000"/>
              <a:lumOff val="80000"/>
            </a:schemeClr>
          </a:solidFill>
          <a:ln w="19050">
            <a:solidFill>
              <a:schemeClr val="accent1">
                <a:shade val="95000"/>
                <a:satMod val="105000"/>
              </a:schemeClr>
            </a:solidFill>
          </a:ln>
        </p:spPr>
        <p:txBody>
          <a:bodyPr wrap="none" rtlCol="0">
            <a:spAutoFit/>
          </a:bodyPr>
          <a:lstStyle/>
          <a:p>
            <a:r>
              <a:rPr lang="it-IT" sz="2800"/>
              <a:t>Step 1: Pose generation</a:t>
            </a:r>
          </a:p>
        </p:txBody>
      </p:sp>
      <p:sp>
        <p:nvSpPr>
          <p:cNvPr id="8" name="TextBox 7">
            <a:extLst>
              <a:ext uri="{FF2B5EF4-FFF2-40B4-BE49-F238E27FC236}">
                <a16:creationId xmlns:a16="http://schemas.microsoft.com/office/drawing/2014/main" id="{FF3FCF95-14A8-9244-AA8B-6E9BCF3A9677}"/>
              </a:ext>
            </a:extLst>
          </p:cNvPr>
          <p:cNvSpPr txBox="1"/>
          <p:nvPr/>
        </p:nvSpPr>
        <p:spPr>
          <a:xfrm>
            <a:off x="578911" y="3385964"/>
            <a:ext cx="2343527" cy="523220"/>
          </a:xfrm>
          <a:prstGeom prst="rect">
            <a:avLst/>
          </a:prstGeom>
          <a:solidFill>
            <a:schemeClr val="tx2">
              <a:lumMod val="20000"/>
              <a:lumOff val="80000"/>
            </a:schemeClr>
          </a:solidFill>
          <a:ln w="19050">
            <a:solidFill>
              <a:schemeClr val="accent1">
                <a:shade val="95000"/>
                <a:satMod val="105000"/>
              </a:schemeClr>
            </a:solidFill>
          </a:ln>
        </p:spPr>
        <p:txBody>
          <a:bodyPr wrap="none" rtlCol="0">
            <a:spAutoFit/>
          </a:bodyPr>
          <a:lstStyle/>
          <a:p>
            <a:r>
              <a:rPr lang="it-IT" sz="2800"/>
              <a:t>Step 2: Scoring</a:t>
            </a:r>
          </a:p>
        </p:txBody>
      </p:sp>
      <p:sp>
        <p:nvSpPr>
          <p:cNvPr id="9" name="TextBox 8">
            <a:extLst>
              <a:ext uri="{FF2B5EF4-FFF2-40B4-BE49-F238E27FC236}">
                <a16:creationId xmlns:a16="http://schemas.microsoft.com/office/drawing/2014/main" id="{B0D23B32-E35D-A048-8C54-A90E7AEE87F7}"/>
              </a:ext>
            </a:extLst>
          </p:cNvPr>
          <p:cNvSpPr txBox="1"/>
          <p:nvPr/>
        </p:nvSpPr>
        <p:spPr>
          <a:xfrm>
            <a:off x="4664400" y="2742135"/>
            <a:ext cx="3868751" cy="461665"/>
          </a:xfrm>
          <a:prstGeom prst="rect">
            <a:avLst/>
          </a:prstGeom>
          <a:solidFill>
            <a:schemeClr val="accent6">
              <a:lumMod val="60000"/>
              <a:lumOff val="40000"/>
            </a:schemeClr>
          </a:solidFill>
          <a:ln>
            <a:solidFill>
              <a:srgbClr val="984807"/>
            </a:solidFill>
          </a:ln>
        </p:spPr>
        <p:txBody>
          <a:bodyPr wrap="none" rtlCol="0">
            <a:spAutoFit/>
          </a:bodyPr>
          <a:lstStyle/>
          <a:p>
            <a:r>
              <a:rPr lang="en-US" sz="2400" dirty="0"/>
              <a:t>Conformational space search </a:t>
            </a:r>
          </a:p>
        </p:txBody>
      </p:sp>
      <p:sp>
        <p:nvSpPr>
          <p:cNvPr id="10" name="TextBox 9">
            <a:extLst>
              <a:ext uri="{FF2B5EF4-FFF2-40B4-BE49-F238E27FC236}">
                <a16:creationId xmlns:a16="http://schemas.microsoft.com/office/drawing/2014/main" id="{EB364576-FF2A-A849-A8AC-4AA640FAA93B}"/>
              </a:ext>
            </a:extLst>
          </p:cNvPr>
          <p:cNvSpPr txBox="1"/>
          <p:nvPr/>
        </p:nvSpPr>
        <p:spPr>
          <a:xfrm>
            <a:off x="4664400" y="3416742"/>
            <a:ext cx="3899016" cy="461665"/>
          </a:xfrm>
          <a:prstGeom prst="rect">
            <a:avLst/>
          </a:prstGeom>
          <a:solidFill>
            <a:schemeClr val="accent6">
              <a:lumMod val="75000"/>
            </a:schemeClr>
          </a:solidFill>
          <a:ln>
            <a:solidFill>
              <a:srgbClr val="984807"/>
            </a:solidFill>
          </a:ln>
        </p:spPr>
        <p:txBody>
          <a:bodyPr wrap="none" rtlCol="0">
            <a:spAutoFit/>
          </a:bodyPr>
          <a:lstStyle/>
          <a:p>
            <a:r>
              <a:rPr lang="en-US" sz="2400" dirty="0"/>
              <a:t>Ranking of potential solutions</a:t>
            </a:r>
          </a:p>
        </p:txBody>
      </p:sp>
      <p:cxnSp>
        <p:nvCxnSpPr>
          <p:cNvPr id="11" name="Straight Arrow Connector 10">
            <a:extLst>
              <a:ext uri="{FF2B5EF4-FFF2-40B4-BE49-F238E27FC236}">
                <a16:creationId xmlns:a16="http://schemas.microsoft.com/office/drawing/2014/main" id="{20749F86-3A4A-4A4E-9597-8525847440A4}"/>
              </a:ext>
            </a:extLst>
          </p:cNvPr>
          <p:cNvCxnSpPr>
            <a:stCxn id="7" idx="3"/>
            <a:endCxn id="9" idx="1"/>
          </p:cNvCxnSpPr>
          <p:nvPr/>
        </p:nvCxnSpPr>
        <p:spPr>
          <a:xfrm>
            <a:off x="4199774" y="2972967"/>
            <a:ext cx="464626"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C796927-E0A9-634F-BC20-4C9901BEDE63}"/>
              </a:ext>
            </a:extLst>
          </p:cNvPr>
          <p:cNvCxnSpPr>
            <a:cxnSpLocks/>
            <a:stCxn id="8" idx="3"/>
            <a:endCxn id="10" idx="1"/>
          </p:cNvCxnSpPr>
          <p:nvPr/>
        </p:nvCxnSpPr>
        <p:spPr>
          <a:xfrm>
            <a:off x="2922438" y="3647574"/>
            <a:ext cx="174196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4286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95558"/>
            <a:ext cx="8229600" cy="1143000"/>
          </a:xfrm>
        </p:spPr>
        <p:txBody>
          <a:bodyPr>
            <a:normAutofit/>
          </a:bodyPr>
          <a:lstStyle/>
          <a:p>
            <a:r>
              <a:rPr lang="en-US" b="1" dirty="0">
                <a:solidFill>
                  <a:srgbClr val="FFFFFF"/>
                </a:solidFill>
              </a:rPr>
              <a:t>Another key ingredient in docking</a:t>
            </a:r>
          </a:p>
        </p:txBody>
      </p:sp>
      <p:sp>
        <p:nvSpPr>
          <p:cNvPr id="6" name="TextBox 5"/>
          <p:cNvSpPr txBox="1"/>
          <p:nvPr/>
        </p:nvSpPr>
        <p:spPr>
          <a:xfrm>
            <a:off x="1997270" y="1935917"/>
            <a:ext cx="5061201" cy="584776"/>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sz="3200" dirty="0"/>
              <a:t>Representation of the system</a:t>
            </a:r>
          </a:p>
        </p:txBody>
      </p:sp>
    </p:spTree>
    <p:extLst>
      <p:ext uri="{BB962C8B-B14F-4D97-AF65-F5344CB8AC3E}">
        <p14:creationId xmlns:p14="http://schemas.microsoft.com/office/powerpoint/2010/main" val="3916633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6450" y="1779280"/>
            <a:ext cx="8686800" cy="4525963"/>
          </a:xfrm>
        </p:spPr>
        <p:txBody>
          <a:bodyPr>
            <a:normAutofit/>
          </a:bodyPr>
          <a:lstStyle/>
          <a:p>
            <a:r>
              <a:rPr lang="en-US" dirty="0">
                <a:latin typeface="Corbel"/>
                <a:cs typeface="Corbel"/>
              </a:rPr>
              <a:t>Docking essentially simulates the interaction of the protein surface</a:t>
            </a:r>
          </a:p>
          <a:p>
            <a:pPr marL="0" indent="0">
              <a:buNone/>
            </a:pPr>
            <a:endParaRPr lang="en-US" dirty="0">
              <a:latin typeface="Corbel"/>
              <a:cs typeface="Corbel"/>
            </a:endParaRPr>
          </a:p>
          <a:p>
            <a:r>
              <a:rPr lang="en-US" dirty="0">
                <a:latin typeface="Corbel"/>
                <a:cs typeface="Corbel"/>
              </a:rPr>
              <a:t>How do we define a protein surface? </a:t>
            </a:r>
          </a:p>
          <a:p>
            <a:pPr lvl="1"/>
            <a:r>
              <a:rPr lang="en-US" dirty="0">
                <a:latin typeface="Corbel"/>
                <a:cs typeface="Corbel"/>
              </a:rPr>
              <a:t>Mathematical models (e.g. geometrical shape descriptors, a grid)</a:t>
            </a:r>
          </a:p>
          <a:p>
            <a:pPr lvl="1"/>
            <a:r>
              <a:rPr lang="en-US" dirty="0">
                <a:latin typeface="Corbel"/>
                <a:cs typeface="Corbel"/>
              </a:rPr>
              <a:t>Static or dynamic treatment of the protein frame (rigid </a:t>
            </a:r>
            <a:r>
              <a:rPr lang="en-US" dirty="0" err="1">
                <a:latin typeface="Corbel"/>
                <a:cs typeface="Corbel"/>
              </a:rPr>
              <a:t>vs</a:t>
            </a:r>
            <a:r>
              <a:rPr lang="en-US" dirty="0">
                <a:latin typeface="Corbel"/>
                <a:cs typeface="Corbel"/>
              </a:rPr>
              <a:t> flexible)</a:t>
            </a:r>
          </a:p>
          <a:p>
            <a:endParaRPr lang="en-US" dirty="0">
              <a:latin typeface="Corbel"/>
              <a:cs typeface="Corbel"/>
            </a:endParaRPr>
          </a:p>
          <a:p>
            <a:pPr marL="457200" lvl="1" indent="0">
              <a:buNone/>
            </a:pPr>
            <a:endParaRPr lang="en-US" dirty="0">
              <a:latin typeface="Corbel"/>
              <a:cs typeface="Corbel"/>
            </a:endParaRPr>
          </a:p>
        </p:txBody>
      </p:sp>
      <p:sp>
        <p:nvSpPr>
          <p:cNvPr id="5" name="TextBox 4"/>
          <p:cNvSpPr txBox="1"/>
          <p:nvPr/>
        </p:nvSpPr>
        <p:spPr>
          <a:xfrm>
            <a:off x="1997270" y="418777"/>
            <a:ext cx="5061201" cy="584776"/>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sz="3200" dirty="0"/>
              <a:t>Representation of the system</a:t>
            </a:r>
          </a:p>
        </p:txBody>
      </p:sp>
    </p:spTree>
    <p:extLst>
      <p:ext uri="{BB962C8B-B14F-4D97-AF65-F5344CB8AC3E}">
        <p14:creationId xmlns:p14="http://schemas.microsoft.com/office/powerpoint/2010/main" val="3479781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776941"/>
          </a:xfrm>
        </p:spPr>
        <p:txBody>
          <a:bodyPr/>
          <a:lstStyle/>
          <a:p>
            <a:r>
              <a:rPr lang="en-US" b="1" dirty="0">
                <a:solidFill>
                  <a:srgbClr val="FFFFFF"/>
                </a:solidFill>
              </a:rPr>
              <a:t>Surface representation</a:t>
            </a:r>
          </a:p>
        </p:txBody>
      </p:sp>
      <p:sp>
        <p:nvSpPr>
          <p:cNvPr id="5" name="Rectangle 4"/>
          <p:cNvSpPr/>
          <p:nvPr/>
        </p:nvSpPr>
        <p:spPr>
          <a:xfrm>
            <a:off x="-32070" y="6559681"/>
            <a:ext cx="5085981" cy="338554"/>
          </a:xfrm>
          <a:prstGeom prst="rect">
            <a:avLst/>
          </a:prstGeom>
        </p:spPr>
        <p:txBody>
          <a:bodyPr wrap="square">
            <a:spAutoFit/>
          </a:bodyPr>
          <a:lstStyle/>
          <a:p>
            <a:r>
              <a:rPr lang="en-US" sz="1600" dirty="0"/>
              <a:t>http://</a:t>
            </a:r>
            <a:r>
              <a:rPr lang="en-US" sz="1600" dirty="0" err="1"/>
              <a:t>www.chem.leeds.ac.uk</a:t>
            </a:r>
            <a:r>
              <a:rPr lang="en-US" sz="1600" dirty="0"/>
              <a:t>/ICAMS/</a:t>
            </a:r>
            <a:r>
              <a:rPr lang="en-US" sz="1600" dirty="0" err="1"/>
              <a:t>eccc</a:t>
            </a:r>
            <a:r>
              <a:rPr lang="en-US" sz="1600" dirty="0"/>
              <a:t>/</a:t>
            </a:r>
            <a:r>
              <a:rPr lang="en-US" sz="1600" dirty="0" err="1"/>
              <a:t>cangaroo.html</a:t>
            </a:r>
            <a:endParaRPr lang="en-US" sz="1600" dirty="0"/>
          </a:p>
        </p:txBody>
      </p:sp>
      <p:pic>
        <p:nvPicPr>
          <p:cNvPr id="7" name="Picture 6" descr="img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80" y="1175375"/>
            <a:ext cx="3302756" cy="2467353"/>
          </a:xfrm>
          <a:prstGeom prst="rect">
            <a:avLst/>
          </a:prstGeom>
        </p:spPr>
      </p:pic>
      <p:pic>
        <p:nvPicPr>
          <p:cNvPr id="8" name="Picture 7" descr="img1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869" y="1193016"/>
            <a:ext cx="3390662" cy="2416334"/>
          </a:xfrm>
          <a:prstGeom prst="rect">
            <a:avLst/>
          </a:prstGeom>
        </p:spPr>
      </p:pic>
      <p:sp>
        <p:nvSpPr>
          <p:cNvPr id="9" name="TextBox 8"/>
          <p:cNvSpPr txBox="1"/>
          <p:nvPr/>
        </p:nvSpPr>
        <p:spPr>
          <a:xfrm>
            <a:off x="5053911" y="781533"/>
            <a:ext cx="3040541" cy="369332"/>
          </a:xfrm>
          <a:prstGeom prst="rect">
            <a:avLst/>
          </a:prstGeom>
          <a:noFill/>
        </p:spPr>
        <p:txBody>
          <a:bodyPr wrap="none" rtlCol="0">
            <a:spAutoFit/>
          </a:bodyPr>
          <a:lstStyle/>
          <a:p>
            <a:r>
              <a:rPr lang="en-US" dirty="0">
                <a:solidFill>
                  <a:srgbClr val="FFFFFF"/>
                </a:solidFill>
              </a:rPr>
              <a:t>Sparse surface (</a:t>
            </a:r>
            <a:r>
              <a:rPr lang="en-US" dirty="0" err="1">
                <a:solidFill>
                  <a:srgbClr val="FFFFFF"/>
                </a:solidFill>
              </a:rPr>
              <a:t>Shuo</a:t>
            </a:r>
            <a:r>
              <a:rPr lang="en-US" dirty="0">
                <a:solidFill>
                  <a:srgbClr val="FFFFFF"/>
                </a:solidFill>
              </a:rPr>
              <a:t> Lin et al.)</a:t>
            </a:r>
          </a:p>
        </p:txBody>
      </p:sp>
      <p:sp>
        <p:nvSpPr>
          <p:cNvPr id="10" name="TextBox 9"/>
          <p:cNvSpPr txBox="1"/>
          <p:nvPr/>
        </p:nvSpPr>
        <p:spPr>
          <a:xfrm>
            <a:off x="1054844" y="796474"/>
            <a:ext cx="2512827" cy="369332"/>
          </a:xfrm>
          <a:prstGeom prst="rect">
            <a:avLst/>
          </a:prstGeom>
          <a:noFill/>
        </p:spPr>
        <p:txBody>
          <a:bodyPr wrap="none" rtlCol="0">
            <a:spAutoFit/>
          </a:bodyPr>
          <a:lstStyle/>
          <a:p>
            <a:r>
              <a:rPr lang="en-US" dirty="0">
                <a:solidFill>
                  <a:srgbClr val="FFFFFF"/>
                </a:solidFill>
              </a:rPr>
              <a:t>Dense surface (Connolly)</a:t>
            </a:r>
          </a:p>
        </p:txBody>
      </p:sp>
      <p:sp>
        <p:nvSpPr>
          <p:cNvPr id="3" name="Rectangle 2"/>
          <p:cNvSpPr/>
          <p:nvPr/>
        </p:nvSpPr>
        <p:spPr>
          <a:xfrm>
            <a:off x="481910" y="4310693"/>
            <a:ext cx="8204889" cy="1384995"/>
          </a:xfrm>
          <a:prstGeom prst="rect">
            <a:avLst/>
          </a:prstGeom>
        </p:spPr>
        <p:txBody>
          <a:bodyPr wrap="square">
            <a:spAutoFit/>
          </a:bodyPr>
          <a:lstStyle/>
          <a:p>
            <a:r>
              <a:rPr lang="en-US" sz="2800" dirty="0">
                <a:latin typeface="Corbel"/>
                <a:cs typeface="Corbel"/>
              </a:rPr>
              <a:t>The choice of the system (surface) representation decides the types of conformational search algorithms, and the ways to rank potential solutions</a:t>
            </a:r>
          </a:p>
        </p:txBody>
      </p:sp>
    </p:spTree>
    <p:extLst>
      <p:ext uri="{BB962C8B-B14F-4D97-AF65-F5344CB8AC3E}">
        <p14:creationId xmlns:p14="http://schemas.microsoft.com/office/powerpoint/2010/main" val="1848113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BD378E-2BDA-754D-B4F6-58E9C18D13EC}"/>
              </a:ext>
            </a:extLst>
          </p:cNvPr>
          <p:cNvSpPr txBox="1"/>
          <p:nvPr/>
        </p:nvSpPr>
        <p:spPr>
          <a:xfrm>
            <a:off x="499398" y="246452"/>
            <a:ext cx="3620863" cy="523220"/>
          </a:xfrm>
          <a:prstGeom prst="rect">
            <a:avLst/>
          </a:prstGeom>
          <a:solidFill>
            <a:schemeClr val="tx2">
              <a:lumMod val="20000"/>
              <a:lumOff val="80000"/>
            </a:schemeClr>
          </a:solidFill>
          <a:ln w="19050">
            <a:solidFill>
              <a:schemeClr val="accent1">
                <a:shade val="95000"/>
                <a:satMod val="105000"/>
              </a:schemeClr>
            </a:solidFill>
          </a:ln>
        </p:spPr>
        <p:txBody>
          <a:bodyPr wrap="none" rtlCol="0">
            <a:spAutoFit/>
          </a:bodyPr>
          <a:lstStyle/>
          <a:p>
            <a:r>
              <a:rPr lang="it-IT" sz="2800"/>
              <a:t>Step 1: Pose generation</a:t>
            </a:r>
          </a:p>
        </p:txBody>
      </p:sp>
      <p:sp>
        <p:nvSpPr>
          <p:cNvPr id="5" name="TextBox 4">
            <a:extLst>
              <a:ext uri="{FF2B5EF4-FFF2-40B4-BE49-F238E27FC236}">
                <a16:creationId xmlns:a16="http://schemas.microsoft.com/office/drawing/2014/main" id="{1A2C2B83-7724-C24E-8636-7B0F152F3FEA}"/>
              </a:ext>
            </a:extLst>
          </p:cNvPr>
          <p:cNvSpPr txBox="1"/>
          <p:nvPr/>
        </p:nvSpPr>
        <p:spPr>
          <a:xfrm>
            <a:off x="4584887" y="277230"/>
            <a:ext cx="3868751" cy="461665"/>
          </a:xfrm>
          <a:prstGeom prst="rect">
            <a:avLst/>
          </a:prstGeom>
          <a:solidFill>
            <a:schemeClr val="accent6">
              <a:lumMod val="60000"/>
              <a:lumOff val="40000"/>
            </a:schemeClr>
          </a:solidFill>
          <a:ln>
            <a:solidFill>
              <a:srgbClr val="984807"/>
            </a:solidFill>
          </a:ln>
        </p:spPr>
        <p:txBody>
          <a:bodyPr wrap="none" rtlCol="0">
            <a:spAutoFit/>
          </a:bodyPr>
          <a:lstStyle/>
          <a:p>
            <a:r>
              <a:rPr lang="en-US" sz="2400" dirty="0"/>
              <a:t>Conformational space search </a:t>
            </a:r>
          </a:p>
        </p:txBody>
      </p:sp>
      <p:cxnSp>
        <p:nvCxnSpPr>
          <p:cNvPr id="6" name="Straight Arrow Connector 5">
            <a:extLst>
              <a:ext uri="{FF2B5EF4-FFF2-40B4-BE49-F238E27FC236}">
                <a16:creationId xmlns:a16="http://schemas.microsoft.com/office/drawing/2014/main" id="{B0CEAAF7-6273-1C45-A8B6-FCFAEFEF8195}"/>
              </a:ext>
            </a:extLst>
          </p:cNvPr>
          <p:cNvCxnSpPr>
            <a:stCxn id="4" idx="3"/>
            <a:endCxn id="5" idx="1"/>
          </p:cNvCxnSpPr>
          <p:nvPr/>
        </p:nvCxnSpPr>
        <p:spPr>
          <a:xfrm>
            <a:off x="4120261" y="508062"/>
            <a:ext cx="464626"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CCA72CE-D725-6E42-B53F-39E67630E309}"/>
              </a:ext>
            </a:extLst>
          </p:cNvPr>
          <p:cNvSpPr txBox="1"/>
          <p:nvPr/>
        </p:nvSpPr>
        <p:spPr>
          <a:xfrm>
            <a:off x="4120260" y="1153355"/>
            <a:ext cx="617477" cy="523220"/>
          </a:xfrm>
          <a:prstGeom prst="rect">
            <a:avLst/>
          </a:prstGeom>
          <a:noFill/>
        </p:spPr>
        <p:txBody>
          <a:bodyPr wrap="none" rtlCol="0">
            <a:spAutoFit/>
          </a:bodyPr>
          <a:lstStyle/>
          <a:p>
            <a:r>
              <a:rPr lang="it-IT" sz="2800"/>
              <a:t>OR</a:t>
            </a:r>
          </a:p>
        </p:txBody>
      </p:sp>
      <p:sp>
        <p:nvSpPr>
          <p:cNvPr id="8" name="TextBox 7">
            <a:extLst>
              <a:ext uri="{FF2B5EF4-FFF2-40B4-BE49-F238E27FC236}">
                <a16:creationId xmlns:a16="http://schemas.microsoft.com/office/drawing/2014/main" id="{97C28948-6848-D543-B848-CBE53C336058}"/>
              </a:ext>
            </a:extLst>
          </p:cNvPr>
          <p:cNvSpPr txBox="1"/>
          <p:nvPr/>
        </p:nvSpPr>
        <p:spPr>
          <a:xfrm>
            <a:off x="1893047" y="1798648"/>
            <a:ext cx="5071901" cy="523220"/>
          </a:xfrm>
          <a:prstGeom prst="rect">
            <a:avLst/>
          </a:prstGeom>
          <a:solidFill>
            <a:schemeClr val="accent3">
              <a:lumMod val="60000"/>
              <a:lumOff val="40000"/>
            </a:schemeClr>
          </a:solidFill>
          <a:ln w="19050">
            <a:solidFill>
              <a:schemeClr val="accent1">
                <a:shade val="95000"/>
                <a:satMod val="105000"/>
              </a:schemeClr>
            </a:solidFill>
          </a:ln>
        </p:spPr>
        <p:txBody>
          <a:bodyPr wrap="none" rtlCol="0">
            <a:spAutoFit/>
          </a:bodyPr>
          <a:lstStyle/>
          <a:p>
            <a:r>
              <a:rPr lang="it-IT" sz="2800"/>
              <a:t>Getting the ligand into the pocket</a:t>
            </a:r>
          </a:p>
        </p:txBody>
      </p:sp>
      <p:sp>
        <p:nvSpPr>
          <p:cNvPr id="9" name="TextBox 8">
            <a:extLst>
              <a:ext uri="{FF2B5EF4-FFF2-40B4-BE49-F238E27FC236}">
                <a16:creationId xmlns:a16="http://schemas.microsoft.com/office/drawing/2014/main" id="{74B6ABAC-64A8-EE42-B2FB-DA4F828D6816}"/>
              </a:ext>
            </a:extLst>
          </p:cNvPr>
          <p:cNvSpPr txBox="1"/>
          <p:nvPr/>
        </p:nvSpPr>
        <p:spPr>
          <a:xfrm>
            <a:off x="1054273" y="2999398"/>
            <a:ext cx="7061228" cy="461665"/>
          </a:xfrm>
          <a:prstGeom prst="rect">
            <a:avLst/>
          </a:prstGeom>
          <a:noFill/>
        </p:spPr>
        <p:txBody>
          <a:bodyPr wrap="none" rtlCol="0">
            <a:spAutoFit/>
          </a:bodyPr>
          <a:lstStyle/>
          <a:p>
            <a:r>
              <a:rPr lang="it-IT" sz="2400" b="1" u="sng"/>
              <a:t>T</a:t>
            </a:r>
            <a:r>
              <a:rPr lang="it-IT" sz="2400"/>
              <a:t>ranslation &amp; </a:t>
            </a:r>
            <a:r>
              <a:rPr lang="it-IT" sz="2400" b="1" u="sng"/>
              <a:t>R</a:t>
            </a:r>
            <a:r>
              <a:rPr lang="it-IT" sz="2400"/>
              <a:t>otation of ligand needs to be performed</a:t>
            </a:r>
          </a:p>
        </p:txBody>
      </p:sp>
      <p:sp>
        <p:nvSpPr>
          <p:cNvPr id="10" name="TextBox 9">
            <a:extLst>
              <a:ext uri="{FF2B5EF4-FFF2-40B4-BE49-F238E27FC236}">
                <a16:creationId xmlns:a16="http://schemas.microsoft.com/office/drawing/2014/main" id="{EF665160-16AF-3E41-B1B2-DAF9310B38DD}"/>
              </a:ext>
            </a:extLst>
          </p:cNvPr>
          <p:cNvSpPr txBox="1"/>
          <p:nvPr/>
        </p:nvSpPr>
        <p:spPr>
          <a:xfrm>
            <a:off x="772465" y="3685676"/>
            <a:ext cx="7624844" cy="584775"/>
          </a:xfrm>
          <a:prstGeom prst="rect">
            <a:avLst/>
          </a:prstGeom>
          <a:noFill/>
        </p:spPr>
        <p:txBody>
          <a:bodyPr wrap="none" rtlCol="0">
            <a:spAutoFit/>
          </a:bodyPr>
          <a:lstStyle/>
          <a:p>
            <a:r>
              <a:rPr lang="it-IT" sz="3200"/>
              <a:t>=&gt; An optimisation problem in T and R space</a:t>
            </a:r>
          </a:p>
        </p:txBody>
      </p:sp>
    </p:spTree>
    <p:extLst>
      <p:ext uri="{BB962C8B-B14F-4D97-AF65-F5344CB8AC3E}">
        <p14:creationId xmlns:p14="http://schemas.microsoft.com/office/powerpoint/2010/main" val="3282826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DC4D9B6-C0CE-6243-A77F-E39A9BAF1F3F}"/>
              </a:ext>
            </a:extLst>
          </p:cNvPr>
          <p:cNvSpPr txBox="1"/>
          <p:nvPr/>
        </p:nvSpPr>
        <p:spPr>
          <a:xfrm>
            <a:off x="444207" y="630429"/>
            <a:ext cx="8488393" cy="954107"/>
          </a:xfrm>
          <a:prstGeom prst="rect">
            <a:avLst/>
          </a:prstGeom>
          <a:solidFill>
            <a:schemeClr val="bg1">
              <a:lumMod val="85000"/>
            </a:schemeClr>
          </a:solidFill>
        </p:spPr>
        <p:txBody>
          <a:bodyPr wrap="square" rtlCol="0">
            <a:spAutoFit/>
          </a:bodyPr>
          <a:lstStyle/>
          <a:p>
            <a:r>
              <a:rPr lang="it-IT" sz="2800"/>
              <a:t>Bond distances &amp; angles in principle known BUT torsions will have to adapt to put the ligand into the pocket</a:t>
            </a:r>
          </a:p>
        </p:txBody>
      </p:sp>
      <p:sp>
        <p:nvSpPr>
          <p:cNvPr id="12" name="TextBox 11">
            <a:extLst>
              <a:ext uri="{FF2B5EF4-FFF2-40B4-BE49-F238E27FC236}">
                <a16:creationId xmlns:a16="http://schemas.microsoft.com/office/drawing/2014/main" id="{D29CA332-A48C-C04B-AE7F-7E09B40FE967}"/>
              </a:ext>
            </a:extLst>
          </p:cNvPr>
          <p:cNvSpPr txBox="1"/>
          <p:nvPr/>
        </p:nvSpPr>
        <p:spPr>
          <a:xfrm>
            <a:off x="1209548" y="3991536"/>
            <a:ext cx="6586098" cy="584775"/>
          </a:xfrm>
          <a:prstGeom prst="rect">
            <a:avLst/>
          </a:prstGeom>
          <a:noFill/>
        </p:spPr>
        <p:txBody>
          <a:bodyPr wrap="none" rtlCol="0">
            <a:spAutoFit/>
          </a:bodyPr>
          <a:lstStyle/>
          <a:p>
            <a:r>
              <a:rPr lang="it-IT" sz="3200"/>
              <a:t>=&gt; An optimisation problem in T space</a:t>
            </a:r>
          </a:p>
        </p:txBody>
      </p:sp>
      <p:sp>
        <p:nvSpPr>
          <p:cNvPr id="3" name="TextBox 2">
            <a:extLst>
              <a:ext uri="{FF2B5EF4-FFF2-40B4-BE49-F238E27FC236}">
                <a16:creationId xmlns:a16="http://schemas.microsoft.com/office/drawing/2014/main" id="{6F65F8E5-665A-2246-9CD1-0C6AC8382ADE}"/>
              </a:ext>
            </a:extLst>
          </p:cNvPr>
          <p:cNvSpPr txBox="1"/>
          <p:nvPr/>
        </p:nvSpPr>
        <p:spPr>
          <a:xfrm>
            <a:off x="1360840" y="2788036"/>
            <a:ext cx="6283515" cy="584775"/>
          </a:xfrm>
          <a:prstGeom prst="rect">
            <a:avLst/>
          </a:prstGeom>
          <a:solidFill>
            <a:schemeClr val="accent6">
              <a:lumMod val="40000"/>
              <a:lumOff val="60000"/>
            </a:schemeClr>
          </a:solidFill>
        </p:spPr>
        <p:txBody>
          <a:bodyPr wrap="none" rtlCol="0">
            <a:spAutoFit/>
          </a:bodyPr>
          <a:lstStyle/>
          <a:p>
            <a:r>
              <a:rPr lang="it-IT" sz="3200"/>
              <a:t>How the conformation will look like?</a:t>
            </a:r>
          </a:p>
        </p:txBody>
      </p:sp>
    </p:spTree>
    <p:extLst>
      <p:ext uri="{BB962C8B-B14F-4D97-AF65-F5344CB8AC3E}">
        <p14:creationId xmlns:p14="http://schemas.microsoft.com/office/powerpoint/2010/main" val="664633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8DA764-0F70-EB49-9A7E-D1244A5CA823}"/>
              </a:ext>
            </a:extLst>
          </p:cNvPr>
          <p:cNvSpPr txBox="1"/>
          <p:nvPr/>
        </p:nvSpPr>
        <p:spPr>
          <a:xfrm>
            <a:off x="332602" y="401721"/>
            <a:ext cx="8478796" cy="584775"/>
          </a:xfrm>
          <a:prstGeom prst="rect">
            <a:avLst/>
          </a:prstGeom>
          <a:solidFill>
            <a:schemeClr val="accent6">
              <a:lumMod val="60000"/>
              <a:lumOff val="40000"/>
            </a:schemeClr>
          </a:solidFill>
          <a:ln>
            <a:solidFill>
              <a:srgbClr val="984807"/>
            </a:solidFill>
          </a:ln>
        </p:spPr>
        <p:txBody>
          <a:bodyPr wrap="none" rtlCol="0">
            <a:spAutoFit/>
          </a:bodyPr>
          <a:lstStyle/>
          <a:p>
            <a:r>
              <a:rPr lang="en-US" sz="3200" dirty="0"/>
              <a:t>Conformational space search: torsions will kill us! </a:t>
            </a:r>
          </a:p>
        </p:txBody>
      </p:sp>
      <p:pic>
        <p:nvPicPr>
          <p:cNvPr id="7" name="Picture 6">
            <a:extLst>
              <a:ext uri="{FF2B5EF4-FFF2-40B4-BE49-F238E27FC236}">
                <a16:creationId xmlns:a16="http://schemas.microsoft.com/office/drawing/2014/main" id="{9BB175B6-D8D9-8E48-BB3D-641CA17150A4}"/>
              </a:ext>
            </a:extLst>
          </p:cNvPr>
          <p:cNvPicPr>
            <a:picLocks noChangeAspect="1"/>
          </p:cNvPicPr>
          <p:nvPr/>
        </p:nvPicPr>
        <p:blipFill>
          <a:blip r:embed="rId2"/>
          <a:stretch>
            <a:fillRect/>
          </a:stretch>
        </p:blipFill>
        <p:spPr>
          <a:xfrm>
            <a:off x="0" y="1483127"/>
            <a:ext cx="9144000" cy="1269315"/>
          </a:xfrm>
          <a:prstGeom prst="rect">
            <a:avLst/>
          </a:prstGeom>
        </p:spPr>
      </p:pic>
      <p:sp>
        <p:nvSpPr>
          <p:cNvPr id="8" name="TextBox 7">
            <a:extLst>
              <a:ext uri="{FF2B5EF4-FFF2-40B4-BE49-F238E27FC236}">
                <a16:creationId xmlns:a16="http://schemas.microsoft.com/office/drawing/2014/main" id="{8FD7ADEE-01DD-5846-A248-72750C415966}"/>
              </a:ext>
            </a:extLst>
          </p:cNvPr>
          <p:cNvSpPr txBox="1"/>
          <p:nvPr/>
        </p:nvSpPr>
        <p:spPr>
          <a:xfrm>
            <a:off x="483079" y="3762305"/>
            <a:ext cx="8484374" cy="523220"/>
          </a:xfrm>
          <a:prstGeom prst="rect">
            <a:avLst/>
          </a:prstGeom>
          <a:noFill/>
        </p:spPr>
        <p:txBody>
          <a:bodyPr wrap="none" rtlCol="0">
            <a:spAutoFit/>
          </a:bodyPr>
          <a:lstStyle/>
          <a:p>
            <a:r>
              <a:rPr lang="it-IT" sz="2800"/>
              <a:t>100 valid angles =&gt; 100</a:t>
            </a:r>
            <a:r>
              <a:rPr lang="it-IT" sz="2800" baseline="30000"/>
              <a:t>3</a:t>
            </a:r>
            <a:r>
              <a:rPr lang="it-IT" sz="2800"/>
              <a:t> = 1.000.000 points to evaluate it</a:t>
            </a:r>
          </a:p>
        </p:txBody>
      </p:sp>
      <p:sp>
        <p:nvSpPr>
          <p:cNvPr id="10" name="TextBox 9">
            <a:extLst>
              <a:ext uri="{FF2B5EF4-FFF2-40B4-BE49-F238E27FC236}">
                <a16:creationId xmlns:a16="http://schemas.microsoft.com/office/drawing/2014/main" id="{A05F8208-6BF2-6D45-BB80-3868B146568E}"/>
              </a:ext>
            </a:extLst>
          </p:cNvPr>
          <p:cNvSpPr txBox="1"/>
          <p:nvPr/>
        </p:nvSpPr>
        <p:spPr>
          <a:xfrm>
            <a:off x="957933" y="4818334"/>
            <a:ext cx="7228133" cy="954107"/>
          </a:xfrm>
          <a:prstGeom prst="rect">
            <a:avLst/>
          </a:prstGeom>
          <a:noFill/>
        </p:spPr>
        <p:txBody>
          <a:bodyPr wrap="none" rtlCol="0">
            <a:spAutoFit/>
          </a:bodyPr>
          <a:lstStyle/>
          <a:p>
            <a:r>
              <a:rPr lang="it-IT" sz="2800"/>
              <a:t>Let’s assume: 1 sec per evaluation…</a:t>
            </a:r>
          </a:p>
          <a:p>
            <a:r>
              <a:rPr lang="it-IT" sz="2800"/>
              <a:t>1.000.000/60 = 16.666 mins =  278 hrs = 11 days</a:t>
            </a:r>
          </a:p>
        </p:txBody>
      </p:sp>
    </p:spTree>
    <p:extLst>
      <p:ext uri="{BB962C8B-B14F-4D97-AF65-F5344CB8AC3E}">
        <p14:creationId xmlns:p14="http://schemas.microsoft.com/office/powerpoint/2010/main" val="2920744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D3D217-56BC-EA47-ACB7-B7B87991D02F}"/>
              </a:ext>
            </a:extLst>
          </p:cNvPr>
          <p:cNvSpPr>
            <a:spLocks noGrp="1"/>
          </p:cNvSpPr>
          <p:nvPr>
            <p:ph type="title"/>
          </p:nvPr>
        </p:nvSpPr>
        <p:spPr>
          <a:xfrm>
            <a:off x="457200" y="128545"/>
            <a:ext cx="8229600" cy="1143000"/>
          </a:xfrm>
        </p:spPr>
        <p:txBody>
          <a:bodyPr/>
          <a:lstStyle/>
          <a:p>
            <a:r>
              <a:rPr lang="en-US" b="1" dirty="0">
                <a:solidFill>
                  <a:srgbClr val="FFFFFF"/>
                </a:solidFill>
              </a:rPr>
              <a:t>Rigid </a:t>
            </a:r>
            <a:r>
              <a:rPr lang="en-US" b="1" dirty="0" err="1">
                <a:solidFill>
                  <a:srgbClr val="FFFFFF"/>
                </a:solidFill>
              </a:rPr>
              <a:t>vs</a:t>
            </a:r>
            <a:r>
              <a:rPr lang="en-US" b="1" dirty="0">
                <a:solidFill>
                  <a:srgbClr val="FFFFFF"/>
                </a:solidFill>
              </a:rPr>
              <a:t> flexible docking</a:t>
            </a:r>
          </a:p>
        </p:txBody>
      </p:sp>
      <p:sp>
        <p:nvSpPr>
          <p:cNvPr id="6" name="Content Placeholder 2">
            <a:extLst>
              <a:ext uri="{FF2B5EF4-FFF2-40B4-BE49-F238E27FC236}">
                <a16:creationId xmlns:a16="http://schemas.microsoft.com/office/drawing/2014/main" id="{26DEC142-D3C4-B24D-8884-184CE39B3A71}"/>
              </a:ext>
            </a:extLst>
          </p:cNvPr>
          <p:cNvSpPr>
            <a:spLocks noGrp="1"/>
          </p:cNvSpPr>
          <p:nvPr>
            <p:ph idx="1"/>
          </p:nvPr>
        </p:nvSpPr>
        <p:spPr>
          <a:xfrm>
            <a:off x="457200" y="1462177"/>
            <a:ext cx="8229600" cy="4525963"/>
          </a:xfrm>
        </p:spPr>
        <p:txBody>
          <a:bodyPr>
            <a:noAutofit/>
          </a:bodyPr>
          <a:lstStyle/>
          <a:p>
            <a:r>
              <a:rPr lang="en-US" sz="3600" b="1" dirty="0">
                <a:solidFill>
                  <a:schemeClr val="accent1">
                    <a:lumMod val="20000"/>
                    <a:lumOff val="80000"/>
                  </a:schemeClr>
                </a:solidFill>
              </a:rPr>
              <a:t>Rigid body </a:t>
            </a:r>
            <a:r>
              <a:rPr lang="en-US" sz="3600" dirty="0">
                <a:solidFill>
                  <a:schemeClr val="accent1">
                    <a:lumMod val="20000"/>
                    <a:lumOff val="80000"/>
                  </a:schemeClr>
                </a:solidFill>
              </a:rPr>
              <a:t>- highly simplistic model - receptor &amp; ligand two rigid solid bodies </a:t>
            </a:r>
          </a:p>
          <a:p>
            <a:r>
              <a:rPr lang="en-US" sz="3600" dirty="0">
                <a:solidFill>
                  <a:srgbClr val="002060"/>
                </a:solidFill>
              </a:rPr>
              <a:t>S</a:t>
            </a:r>
            <a:r>
              <a:rPr lang="en-US" sz="3600" b="1" dirty="0">
                <a:solidFill>
                  <a:srgbClr val="002060"/>
                </a:solidFill>
              </a:rPr>
              <a:t>emi-flexible </a:t>
            </a:r>
            <a:r>
              <a:rPr lang="en-US" sz="3600" dirty="0">
                <a:solidFill>
                  <a:srgbClr val="002060"/>
                </a:solidFill>
              </a:rPr>
              <a:t>- ligand flexible, receptor rigid</a:t>
            </a:r>
          </a:p>
          <a:p>
            <a:r>
              <a:rPr lang="en-US" sz="3600" b="1" dirty="0">
                <a:solidFill>
                  <a:srgbClr val="002060"/>
                </a:solidFill>
              </a:rPr>
              <a:t>Flexible</a:t>
            </a:r>
            <a:r>
              <a:rPr lang="en-US" sz="3600" dirty="0">
                <a:solidFill>
                  <a:srgbClr val="002060"/>
                </a:solidFill>
              </a:rPr>
              <a:t> </a:t>
            </a:r>
            <a:r>
              <a:rPr lang="en-US" sz="3600" b="1" dirty="0">
                <a:solidFill>
                  <a:srgbClr val="002060"/>
                </a:solidFill>
              </a:rPr>
              <a:t>docking</a:t>
            </a:r>
            <a:r>
              <a:rPr lang="en-US" sz="3600" dirty="0">
                <a:solidFill>
                  <a:srgbClr val="002060"/>
                </a:solidFill>
              </a:rPr>
              <a:t> – both molecules flexible, BUT flexibility is limited or simplified</a:t>
            </a:r>
          </a:p>
        </p:txBody>
      </p:sp>
    </p:spTree>
    <p:extLst>
      <p:ext uri="{BB962C8B-B14F-4D97-AF65-F5344CB8AC3E}">
        <p14:creationId xmlns:p14="http://schemas.microsoft.com/office/powerpoint/2010/main" val="2847899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D3D217-56BC-EA47-ACB7-B7B87991D02F}"/>
              </a:ext>
            </a:extLst>
          </p:cNvPr>
          <p:cNvSpPr>
            <a:spLocks noGrp="1"/>
          </p:cNvSpPr>
          <p:nvPr>
            <p:ph type="title"/>
          </p:nvPr>
        </p:nvSpPr>
        <p:spPr>
          <a:xfrm>
            <a:off x="457200" y="128545"/>
            <a:ext cx="8229600" cy="1143000"/>
          </a:xfrm>
        </p:spPr>
        <p:txBody>
          <a:bodyPr/>
          <a:lstStyle/>
          <a:p>
            <a:r>
              <a:rPr lang="en-US" b="1" dirty="0">
                <a:solidFill>
                  <a:srgbClr val="FFFFFF"/>
                </a:solidFill>
              </a:rPr>
              <a:t>Rigid </a:t>
            </a:r>
            <a:r>
              <a:rPr lang="en-US" b="1" dirty="0" err="1">
                <a:solidFill>
                  <a:srgbClr val="FFFFFF"/>
                </a:solidFill>
              </a:rPr>
              <a:t>vs</a:t>
            </a:r>
            <a:r>
              <a:rPr lang="en-US" b="1" dirty="0">
                <a:solidFill>
                  <a:srgbClr val="FFFFFF"/>
                </a:solidFill>
              </a:rPr>
              <a:t> flexible docking</a:t>
            </a:r>
          </a:p>
        </p:txBody>
      </p:sp>
      <p:sp>
        <p:nvSpPr>
          <p:cNvPr id="6" name="Content Placeholder 2">
            <a:extLst>
              <a:ext uri="{FF2B5EF4-FFF2-40B4-BE49-F238E27FC236}">
                <a16:creationId xmlns:a16="http://schemas.microsoft.com/office/drawing/2014/main" id="{26DEC142-D3C4-B24D-8884-184CE39B3A71}"/>
              </a:ext>
            </a:extLst>
          </p:cNvPr>
          <p:cNvSpPr>
            <a:spLocks noGrp="1"/>
          </p:cNvSpPr>
          <p:nvPr>
            <p:ph idx="1"/>
          </p:nvPr>
        </p:nvSpPr>
        <p:spPr>
          <a:xfrm>
            <a:off x="457200" y="1462177"/>
            <a:ext cx="8229600" cy="4525963"/>
          </a:xfrm>
        </p:spPr>
        <p:txBody>
          <a:bodyPr>
            <a:noAutofit/>
          </a:bodyPr>
          <a:lstStyle/>
          <a:p>
            <a:r>
              <a:rPr lang="en-US" sz="3600" b="1" dirty="0">
                <a:solidFill>
                  <a:schemeClr val="accent1">
                    <a:lumMod val="20000"/>
                    <a:lumOff val="80000"/>
                  </a:schemeClr>
                </a:solidFill>
              </a:rPr>
              <a:t>Rigid body </a:t>
            </a:r>
            <a:r>
              <a:rPr lang="en-US" sz="3600" dirty="0">
                <a:solidFill>
                  <a:schemeClr val="accent1">
                    <a:lumMod val="20000"/>
                    <a:lumOff val="80000"/>
                  </a:schemeClr>
                </a:solidFill>
              </a:rPr>
              <a:t>- highly simplistic model - receptor &amp; ligand two rigid solid bodies </a:t>
            </a:r>
          </a:p>
          <a:p>
            <a:r>
              <a:rPr lang="en-US" sz="3600" b="1" dirty="0">
                <a:solidFill>
                  <a:schemeClr val="accent1">
                    <a:lumMod val="20000"/>
                    <a:lumOff val="80000"/>
                  </a:schemeClr>
                </a:solidFill>
              </a:rPr>
              <a:t>Semi-flexible </a:t>
            </a:r>
            <a:r>
              <a:rPr lang="en-US" sz="3600" dirty="0">
                <a:solidFill>
                  <a:schemeClr val="accent1">
                    <a:lumMod val="20000"/>
                    <a:lumOff val="80000"/>
                  </a:schemeClr>
                </a:solidFill>
              </a:rPr>
              <a:t>- ligand flexible, receptor rigid</a:t>
            </a:r>
          </a:p>
          <a:p>
            <a:r>
              <a:rPr lang="en-US" sz="3600" b="1" dirty="0">
                <a:solidFill>
                  <a:srgbClr val="002060"/>
                </a:solidFill>
              </a:rPr>
              <a:t>Flexible</a:t>
            </a:r>
            <a:r>
              <a:rPr lang="en-US" sz="3600" dirty="0">
                <a:solidFill>
                  <a:srgbClr val="002060"/>
                </a:solidFill>
              </a:rPr>
              <a:t> </a:t>
            </a:r>
            <a:r>
              <a:rPr lang="en-US" sz="3600" b="1" dirty="0">
                <a:solidFill>
                  <a:srgbClr val="002060"/>
                </a:solidFill>
              </a:rPr>
              <a:t>docking</a:t>
            </a:r>
            <a:r>
              <a:rPr lang="en-US" sz="3600" dirty="0">
                <a:solidFill>
                  <a:srgbClr val="002060"/>
                </a:solidFill>
              </a:rPr>
              <a:t> – both molecules flexible, BUT flexibility is limited or simplified</a:t>
            </a:r>
          </a:p>
        </p:txBody>
      </p:sp>
    </p:spTree>
    <p:extLst>
      <p:ext uri="{BB962C8B-B14F-4D97-AF65-F5344CB8AC3E}">
        <p14:creationId xmlns:p14="http://schemas.microsoft.com/office/powerpoint/2010/main" val="3605521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stretch>
            <a:fillRect/>
          </a:stretch>
        </p:blipFill>
        <p:spPr>
          <a:xfrm>
            <a:off x="1257301" y="1193470"/>
            <a:ext cx="3277298" cy="1580765"/>
          </a:xfrm>
          <a:prstGeom prst="rect">
            <a:avLst/>
          </a:prstGeom>
          <a:ln>
            <a:solidFill>
              <a:schemeClr val="tx1"/>
            </a:solidFill>
          </a:ln>
          <a:effectLst>
            <a:outerShdw blurRad="50800" dist="38100" dir="2700000" algn="tl" rotWithShape="0">
              <a:srgbClr val="000000">
                <a:alpha val="43000"/>
              </a:srgbClr>
            </a:outerShdw>
          </a:effectLst>
        </p:spPr>
      </p:pic>
      <p:pic>
        <p:nvPicPr>
          <p:cNvPr id="9" name="Immagine 8"/>
          <p:cNvPicPr>
            <a:picLocks noChangeAspect="1"/>
          </p:cNvPicPr>
          <p:nvPr/>
        </p:nvPicPr>
        <p:blipFill>
          <a:blip r:embed="rId4"/>
          <a:stretch>
            <a:fillRect/>
          </a:stretch>
        </p:blipFill>
        <p:spPr>
          <a:xfrm>
            <a:off x="5441712" y="4094281"/>
            <a:ext cx="2418232" cy="1671425"/>
          </a:xfrm>
          <a:prstGeom prst="rect">
            <a:avLst/>
          </a:prstGeom>
          <a:ln>
            <a:solidFill>
              <a:schemeClr val="tx1"/>
            </a:solidFill>
          </a:ln>
          <a:effectLst>
            <a:outerShdw blurRad="50800" dist="38100" dir="2700000" algn="tl" rotWithShape="0">
              <a:srgbClr val="000000">
                <a:alpha val="43000"/>
              </a:srgbClr>
            </a:outerShdw>
          </a:effectLst>
        </p:spPr>
      </p:pic>
      <p:sp>
        <p:nvSpPr>
          <p:cNvPr id="10" name="Rettangolo 9"/>
          <p:cNvSpPr/>
          <p:nvPr/>
        </p:nvSpPr>
        <p:spPr>
          <a:xfrm>
            <a:off x="4671976" y="970255"/>
            <a:ext cx="3557623" cy="1015663"/>
          </a:xfrm>
          <a:prstGeom prst="rect">
            <a:avLst/>
          </a:prstGeom>
        </p:spPr>
        <p:txBody>
          <a:bodyPr wrap="square">
            <a:spAutoFit/>
          </a:bodyPr>
          <a:lstStyle/>
          <a:p>
            <a:r>
              <a:rPr lang="it-IT" sz="1500" b="1" dirty="0">
                <a:latin typeface="Corbel"/>
                <a:cs typeface="Corbel"/>
              </a:rPr>
              <a:t>HotPOINT</a:t>
            </a:r>
            <a:r>
              <a:rPr lang="it-IT" sz="1500" dirty="0">
                <a:latin typeface="Corbel"/>
                <a:cs typeface="Corbel"/>
              </a:rPr>
              <a:t> calculates solvent accessibilities and total </a:t>
            </a:r>
            <a:r>
              <a:rPr lang="it-IT" sz="1500" dirty="0" err="1">
                <a:latin typeface="Corbel"/>
                <a:cs typeface="Corbel"/>
              </a:rPr>
              <a:t>contact</a:t>
            </a:r>
            <a:r>
              <a:rPr lang="it-IT" sz="1500" dirty="0">
                <a:latin typeface="Corbel"/>
                <a:cs typeface="Corbel"/>
              </a:rPr>
              <a:t> </a:t>
            </a:r>
            <a:r>
              <a:rPr lang="it-IT" sz="1500" dirty="0" err="1">
                <a:latin typeface="Corbel"/>
                <a:cs typeface="Corbel"/>
              </a:rPr>
              <a:t>potentials</a:t>
            </a:r>
            <a:r>
              <a:rPr lang="it-IT" sz="1500" dirty="0">
                <a:latin typeface="Corbel"/>
                <a:cs typeface="Corbel"/>
              </a:rPr>
              <a:t>.  It predicts hot spots at the </a:t>
            </a:r>
            <a:r>
              <a:rPr lang="it-IT" sz="1500" dirty="0" err="1">
                <a:latin typeface="Corbel"/>
                <a:cs typeface="Corbel"/>
              </a:rPr>
              <a:t>complex</a:t>
            </a:r>
            <a:r>
              <a:rPr lang="it-IT" sz="1500" dirty="0">
                <a:latin typeface="Corbel"/>
                <a:cs typeface="Corbel"/>
              </a:rPr>
              <a:t> </a:t>
            </a:r>
            <a:r>
              <a:rPr lang="it-IT" sz="1500" dirty="0" err="1">
                <a:latin typeface="Corbel"/>
                <a:cs typeface="Corbel"/>
              </a:rPr>
              <a:t>interface</a:t>
            </a:r>
            <a:endParaRPr lang="it-IT" sz="1500" dirty="0">
              <a:latin typeface="Corbel"/>
              <a:cs typeface="Corbel"/>
            </a:endParaRPr>
          </a:p>
        </p:txBody>
      </p:sp>
      <p:pic>
        <p:nvPicPr>
          <p:cNvPr id="11" name="Immagine 10"/>
          <p:cNvPicPr>
            <a:picLocks noChangeAspect="1"/>
          </p:cNvPicPr>
          <p:nvPr/>
        </p:nvPicPr>
        <p:blipFill>
          <a:blip r:embed="rId5"/>
          <a:stretch>
            <a:fillRect/>
          </a:stretch>
        </p:blipFill>
        <p:spPr>
          <a:xfrm>
            <a:off x="2514601" y="2288733"/>
            <a:ext cx="2157377" cy="2277709"/>
          </a:xfrm>
          <a:prstGeom prst="rect">
            <a:avLst/>
          </a:prstGeom>
        </p:spPr>
      </p:pic>
      <p:pic>
        <p:nvPicPr>
          <p:cNvPr id="12" name="Immagine 11"/>
          <p:cNvPicPr>
            <a:picLocks noChangeAspect="1"/>
          </p:cNvPicPr>
          <p:nvPr/>
        </p:nvPicPr>
        <p:blipFill>
          <a:blip r:embed="rId6"/>
          <a:srcRect l="2697" t="71064" r="52809" b="19029"/>
          <a:stretch>
            <a:fillRect/>
          </a:stretch>
        </p:blipFill>
        <p:spPr>
          <a:xfrm>
            <a:off x="1245090" y="2485911"/>
            <a:ext cx="2607988" cy="384170"/>
          </a:xfrm>
          <a:prstGeom prst="rect">
            <a:avLst/>
          </a:prstGeom>
          <a:ln>
            <a:solidFill>
              <a:schemeClr val="tx1"/>
            </a:solidFill>
          </a:ln>
          <a:effectLst>
            <a:outerShdw blurRad="50800" dist="38100" dir="2700000" algn="tl" rotWithShape="0">
              <a:srgbClr val="000000">
                <a:alpha val="43000"/>
              </a:srgbClr>
            </a:outerShdw>
          </a:effectLst>
        </p:spPr>
      </p:pic>
      <p:pic>
        <p:nvPicPr>
          <p:cNvPr id="13" name="Immagine 12"/>
          <p:cNvPicPr>
            <a:picLocks noChangeAspect="1"/>
          </p:cNvPicPr>
          <p:nvPr/>
        </p:nvPicPr>
        <p:blipFill>
          <a:blip r:embed="rId6"/>
          <a:srcRect l="50112" t="71064" r="5393" b="19029"/>
          <a:stretch>
            <a:fillRect/>
          </a:stretch>
        </p:blipFill>
        <p:spPr>
          <a:xfrm>
            <a:off x="4229100" y="2522540"/>
            <a:ext cx="2607988" cy="384170"/>
          </a:xfrm>
          <a:prstGeom prst="rect">
            <a:avLst/>
          </a:prstGeom>
          <a:ln>
            <a:solidFill>
              <a:schemeClr val="tx1"/>
            </a:solidFill>
          </a:ln>
          <a:effectLst>
            <a:outerShdw blurRad="50800" dist="38100" dir="2700000" algn="tl" rotWithShape="0">
              <a:srgbClr val="000000">
                <a:alpha val="43000"/>
              </a:srgbClr>
            </a:outerShdw>
          </a:effectLst>
        </p:spPr>
      </p:pic>
      <p:sp>
        <p:nvSpPr>
          <p:cNvPr id="14" name="Rettangolo 13"/>
          <p:cNvSpPr/>
          <p:nvPr/>
        </p:nvSpPr>
        <p:spPr>
          <a:xfrm>
            <a:off x="1049821" y="4610750"/>
            <a:ext cx="4403766" cy="1246495"/>
          </a:xfrm>
          <a:prstGeom prst="rect">
            <a:avLst/>
          </a:prstGeom>
        </p:spPr>
        <p:txBody>
          <a:bodyPr wrap="square">
            <a:spAutoFit/>
          </a:bodyPr>
          <a:lstStyle/>
          <a:p>
            <a:r>
              <a:rPr lang="it-IT" sz="1500" b="1" dirty="0">
                <a:latin typeface="Corbel"/>
                <a:cs typeface="Corbel"/>
              </a:rPr>
              <a:t>PIC</a:t>
            </a:r>
            <a:r>
              <a:rPr lang="it-IT" sz="1500" dirty="0">
                <a:latin typeface="Corbel"/>
                <a:cs typeface="Corbel"/>
              </a:rPr>
              <a:t> </a:t>
            </a:r>
            <a:r>
              <a:rPr lang="it-IT" sz="1500" dirty="0" err="1">
                <a:latin typeface="Corbel"/>
                <a:cs typeface="Corbel"/>
              </a:rPr>
              <a:t>recognises</a:t>
            </a:r>
            <a:r>
              <a:rPr lang="it-IT" sz="1500" dirty="0">
                <a:latin typeface="Corbel"/>
                <a:cs typeface="Corbel"/>
              </a:rPr>
              <a:t> various kinds of interactions, such as disulphide bonds, hydrophobic interactions, ionic interactions, hydrogen bonds, aromatic- aromatic interactions, aromatic-sulphur interactions and cation-π interactions between proteins in a </a:t>
            </a:r>
            <a:r>
              <a:rPr lang="it-IT" sz="1500" dirty="0" err="1">
                <a:latin typeface="Corbel"/>
                <a:cs typeface="Corbel"/>
              </a:rPr>
              <a:t>complex</a:t>
            </a:r>
            <a:endParaRPr lang="it-IT" sz="1500" dirty="0">
              <a:latin typeface="Corbel"/>
              <a:cs typeface="Corbel"/>
            </a:endParaRPr>
          </a:p>
        </p:txBody>
      </p:sp>
      <p:sp>
        <p:nvSpPr>
          <p:cNvPr id="15" name="Rettangolo 14"/>
          <p:cNvSpPr/>
          <p:nvPr/>
        </p:nvSpPr>
        <p:spPr>
          <a:xfrm>
            <a:off x="5140036" y="3707391"/>
            <a:ext cx="2928046" cy="553998"/>
          </a:xfrm>
          <a:prstGeom prst="rect">
            <a:avLst/>
          </a:prstGeom>
        </p:spPr>
        <p:txBody>
          <a:bodyPr wrap="none">
            <a:spAutoFit/>
          </a:bodyPr>
          <a:lstStyle/>
          <a:p>
            <a:r>
              <a:rPr lang="it-IT" sz="1500" dirty="0">
                <a:hlinkClick r:id="rId7"/>
              </a:rPr>
              <a:t>http://crick.mbu.iisc.ernet.in/~PIC/</a:t>
            </a:r>
            <a:endParaRPr lang="it-IT" sz="1500" dirty="0"/>
          </a:p>
          <a:p>
            <a:endParaRPr lang="it-IT" sz="1500" dirty="0"/>
          </a:p>
        </p:txBody>
      </p:sp>
      <p:sp>
        <p:nvSpPr>
          <p:cNvPr id="16" name="Rettangolo 15"/>
          <p:cNvSpPr/>
          <p:nvPr/>
        </p:nvSpPr>
        <p:spPr>
          <a:xfrm>
            <a:off x="1213194" y="866001"/>
            <a:ext cx="3126562" cy="553998"/>
          </a:xfrm>
          <a:prstGeom prst="rect">
            <a:avLst/>
          </a:prstGeom>
        </p:spPr>
        <p:txBody>
          <a:bodyPr wrap="none">
            <a:spAutoFit/>
          </a:bodyPr>
          <a:lstStyle/>
          <a:p>
            <a:r>
              <a:rPr lang="it-IT" sz="1500" dirty="0">
                <a:latin typeface="Corbel"/>
                <a:cs typeface="Corbel"/>
                <a:hlinkClick r:id="rId8"/>
              </a:rPr>
              <a:t>http://prism.ccbb.ku.edu.tr/hotpoint/</a:t>
            </a:r>
            <a:endParaRPr lang="it-IT" sz="1500" dirty="0">
              <a:latin typeface="Corbel"/>
              <a:cs typeface="Corbel"/>
            </a:endParaRPr>
          </a:p>
          <a:p>
            <a:endParaRPr lang="it-IT" sz="1500" dirty="0">
              <a:latin typeface="Corbel"/>
              <a:cs typeface="Corbel"/>
            </a:endParaRPr>
          </a:p>
        </p:txBody>
      </p:sp>
    </p:spTree>
    <p:extLst>
      <p:ext uri="{BB962C8B-B14F-4D97-AF65-F5344CB8AC3E}">
        <p14:creationId xmlns:p14="http://schemas.microsoft.com/office/powerpoint/2010/main" val="2035300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D3D217-56BC-EA47-ACB7-B7B87991D02F}"/>
              </a:ext>
            </a:extLst>
          </p:cNvPr>
          <p:cNvSpPr>
            <a:spLocks noGrp="1"/>
          </p:cNvSpPr>
          <p:nvPr>
            <p:ph type="title"/>
          </p:nvPr>
        </p:nvSpPr>
        <p:spPr>
          <a:xfrm>
            <a:off x="457200" y="128545"/>
            <a:ext cx="8229600" cy="1143000"/>
          </a:xfrm>
        </p:spPr>
        <p:txBody>
          <a:bodyPr/>
          <a:lstStyle/>
          <a:p>
            <a:r>
              <a:rPr lang="en-US" b="1" dirty="0">
                <a:solidFill>
                  <a:srgbClr val="FFFFFF"/>
                </a:solidFill>
              </a:rPr>
              <a:t>Rigid </a:t>
            </a:r>
            <a:r>
              <a:rPr lang="en-US" b="1" dirty="0" err="1">
                <a:solidFill>
                  <a:srgbClr val="FFFFFF"/>
                </a:solidFill>
              </a:rPr>
              <a:t>vs</a:t>
            </a:r>
            <a:r>
              <a:rPr lang="en-US" b="1" dirty="0">
                <a:solidFill>
                  <a:srgbClr val="FFFFFF"/>
                </a:solidFill>
              </a:rPr>
              <a:t> flexible docking</a:t>
            </a:r>
          </a:p>
        </p:txBody>
      </p:sp>
      <p:sp>
        <p:nvSpPr>
          <p:cNvPr id="6" name="Content Placeholder 2">
            <a:extLst>
              <a:ext uri="{FF2B5EF4-FFF2-40B4-BE49-F238E27FC236}">
                <a16:creationId xmlns:a16="http://schemas.microsoft.com/office/drawing/2014/main" id="{26DEC142-D3C4-B24D-8884-184CE39B3A71}"/>
              </a:ext>
            </a:extLst>
          </p:cNvPr>
          <p:cNvSpPr>
            <a:spLocks noGrp="1"/>
          </p:cNvSpPr>
          <p:nvPr>
            <p:ph idx="1"/>
          </p:nvPr>
        </p:nvSpPr>
        <p:spPr>
          <a:xfrm>
            <a:off x="457200" y="1462177"/>
            <a:ext cx="8229600" cy="4525963"/>
          </a:xfrm>
        </p:spPr>
        <p:txBody>
          <a:bodyPr>
            <a:noAutofit/>
          </a:bodyPr>
          <a:lstStyle/>
          <a:p>
            <a:r>
              <a:rPr lang="en-US" sz="3600" b="1" dirty="0">
                <a:solidFill>
                  <a:schemeClr val="accent1">
                    <a:lumMod val="20000"/>
                    <a:lumOff val="80000"/>
                  </a:schemeClr>
                </a:solidFill>
              </a:rPr>
              <a:t>Rigid body </a:t>
            </a:r>
            <a:r>
              <a:rPr lang="en-US" sz="3600" dirty="0">
                <a:solidFill>
                  <a:schemeClr val="accent1">
                    <a:lumMod val="20000"/>
                    <a:lumOff val="80000"/>
                  </a:schemeClr>
                </a:solidFill>
              </a:rPr>
              <a:t>- highly simplistic model - receptor &amp; ligand two rigid solid bodies </a:t>
            </a:r>
          </a:p>
          <a:p>
            <a:r>
              <a:rPr lang="en-US" sz="3600" b="1" dirty="0">
                <a:solidFill>
                  <a:schemeClr val="accent1">
                    <a:lumMod val="20000"/>
                    <a:lumOff val="80000"/>
                  </a:schemeClr>
                </a:solidFill>
              </a:rPr>
              <a:t>Semi-flexible </a:t>
            </a:r>
            <a:r>
              <a:rPr lang="en-US" sz="3600" dirty="0">
                <a:solidFill>
                  <a:schemeClr val="accent1">
                    <a:lumMod val="20000"/>
                    <a:lumOff val="80000"/>
                  </a:schemeClr>
                </a:solidFill>
              </a:rPr>
              <a:t>- ligand flexible, receptor rigid</a:t>
            </a:r>
          </a:p>
          <a:p>
            <a:r>
              <a:rPr lang="en-US" sz="3600" b="1" dirty="0">
                <a:solidFill>
                  <a:schemeClr val="accent1">
                    <a:lumMod val="20000"/>
                    <a:lumOff val="80000"/>
                  </a:schemeClr>
                </a:solidFill>
              </a:rPr>
              <a:t>Flexible</a:t>
            </a:r>
            <a:r>
              <a:rPr lang="en-US" sz="3600" dirty="0">
                <a:solidFill>
                  <a:schemeClr val="accent1">
                    <a:lumMod val="20000"/>
                    <a:lumOff val="80000"/>
                  </a:schemeClr>
                </a:solidFill>
              </a:rPr>
              <a:t> </a:t>
            </a:r>
            <a:r>
              <a:rPr lang="en-US" sz="3600" b="1" dirty="0">
                <a:solidFill>
                  <a:schemeClr val="accent1">
                    <a:lumMod val="20000"/>
                    <a:lumOff val="80000"/>
                  </a:schemeClr>
                </a:solidFill>
              </a:rPr>
              <a:t>docking</a:t>
            </a:r>
            <a:r>
              <a:rPr lang="en-US" sz="3600" dirty="0">
                <a:solidFill>
                  <a:schemeClr val="accent1">
                    <a:lumMod val="20000"/>
                    <a:lumOff val="80000"/>
                  </a:schemeClr>
                </a:solidFill>
              </a:rPr>
              <a:t> – both molecules flexible, BUT flexibility is limited or simplified</a:t>
            </a:r>
          </a:p>
        </p:txBody>
      </p:sp>
    </p:spTree>
    <p:extLst>
      <p:ext uri="{BB962C8B-B14F-4D97-AF65-F5344CB8AC3E}">
        <p14:creationId xmlns:p14="http://schemas.microsoft.com/office/powerpoint/2010/main" val="1541443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62998"/>
            <a:ext cx="8229600" cy="1143000"/>
          </a:xfrm>
        </p:spPr>
        <p:txBody>
          <a:bodyPr/>
          <a:lstStyle/>
          <a:p>
            <a:r>
              <a:rPr lang="en-US" b="1" dirty="0">
                <a:solidFill>
                  <a:srgbClr val="FFFFFF"/>
                </a:solidFill>
              </a:rPr>
              <a:t>Docking algorithms</a:t>
            </a:r>
          </a:p>
        </p:txBody>
      </p:sp>
      <p:sp>
        <p:nvSpPr>
          <p:cNvPr id="3" name="Content Placeholder 2"/>
          <p:cNvSpPr>
            <a:spLocks noGrp="1"/>
          </p:cNvSpPr>
          <p:nvPr>
            <p:ph idx="1"/>
          </p:nvPr>
        </p:nvSpPr>
        <p:spPr/>
        <p:txBody>
          <a:bodyPr>
            <a:normAutofit fontScale="85000" lnSpcReduction="10000"/>
          </a:bodyPr>
          <a:lstStyle/>
          <a:p>
            <a:r>
              <a:rPr lang="en-US" b="1" dirty="0"/>
              <a:t>Rigid docking</a:t>
            </a:r>
          </a:p>
          <a:p>
            <a:pPr lvl="1"/>
            <a:r>
              <a:rPr lang="en-US" dirty="0">
                <a:sym typeface="Wingdings"/>
              </a:rPr>
              <a:t>fast  can explore the entire receptor and ligand surfaces </a:t>
            </a:r>
          </a:p>
          <a:p>
            <a:pPr lvl="1"/>
            <a:r>
              <a:rPr lang="en-US" dirty="0"/>
              <a:t>Less accurate</a:t>
            </a:r>
          </a:p>
          <a:p>
            <a:pPr lvl="1"/>
            <a:r>
              <a:rPr lang="en-US" dirty="0">
                <a:sym typeface="Wingdings"/>
              </a:rPr>
              <a:t>flexibility = "soft" belt into which atoms can penetrate</a:t>
            </a:r>
          </a:p>
          <a:p>
            <a:pPr marL="457200" lvl="1" indent="0">
              <a:buNone/>
            </a:pPr>
            <a:endParaRPr lang="en-US" dirty="0"/>
          </a:p>
          <a:p>
            <a:r>
              <a:rPr lang="en-US" b="1" dirty="0"/>
              <a:t>Flexible docking</a:t>
            </a:r>
          </a:p>
          <a:p>
            <a:pPr lvl="1"/>
            <a:r>
              <a:rPr lang="en-US" dirty="0">
                <a:sym typeface="Wingdings"/>
              </a:rPr>
              <a:t>Slower</a:t>
            </a:r>
          </a:p>
          <a:p>
            <a:pPr lvl="1"/>
            <a:r>
              <a:rPr lang="en-US" dirty="0">
                <a:sym typeface="Wingdings"/>
              </a:rPr>
              <a:t>More accurate</a:t>
            </a:r>
          </a:p>
          <a:p>
            <a:pPr lvl="1"/>
            <a:r>
              <a:rPr lang="en-US" dirty="0">
                <a:sym typeface="Wingdings"/>
              </a:rPr>
              <a:t>Can model side-chain/backbone flexibility</a:t>
            </a:r>
          </a:p>
          <a:p>
            <a:pPr lvl="1"/>
            <a:r>
              <a:rPr lang="en-US" dirty="0">
                <a:sym typeface="Wingdings"/>
              </a:rPr>
              <a:t>highly reliable but too slow for extensive ligand docking</a:t>
            </a:r>
            <a:endParaRPr lang="en-US" dirty="0"/>
          </a:p>
          <a:p>
            <a:pPr lvl="1"/>
            <a:endParaRPr lang="en-US" dirty="0"/>
          </a:p>
          <a:p>
            <a:pPr lvl="1"/>
            <a:endParaRPr lang="en-US" dirty="0"/>
          </a:p>
        </p:txBody>
      </p:sp>
    </p:spTree>
    <p:extLst>
      <p:ext uri="{BB962C8B-B14F-4D97-AF65-F5344CB8AC3E}">
        <p14:creationId xmlns:p14="http://schemas.microsoft.com/office/powerpoint/2010/main" val="1347908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56643"/>
            <a:ext cx="8816196" cy="1487553"/>
          </a:xfrm>
        </p:spPr>
        <p:txBody>
          <a:bodyPr>
            <a:noAutofit/>
          </a:bodyPr>
          <a:lstStyle/>
          <a:p>
            <a:r>
              <a:rPr lang="en-US" sz="2800" b="1" dirty="0">
                <a:sym typeface="Wingdings"/>
              </a:rPr>
              <a:t>Computationally difficult </a:t>
            </a:r>
            <a:r>
              <a:rPr lang="en-US" sz="2800" dirty="0">
                <a:sym typeface="Wingdings"/>
              </a:rPr>
              <a:t>- there are many ways to put two molecules together </a:t>
            </a:r>
            <a:endParaRPr lang="en-US" sz="2800" dirty="0"/>
          </a:p>
          <a:p>
            <a:endParaRPr lang="en-US" sz="2800" dirty="0"/>
          </a:p>
        </p:txBody>
      </p:sp>
      <p:sp>
        <p:nvSpPr>
          <p:cNvPr id="6" name="Rectangle 5"/>
          <p:cNvSpPr/>
          <p:nvPr/>
        </p:nvSpPr>
        <p:spPr>
          <a:xfrm>
            <a:off x="88023" y="1635036"/>
            <a:ext cx="9039695" cy="954107"/>
          </a:xfrm>
          <a:prstGeom prst="rect">
            <a:avLst/>
          </a:prstGeom>
        </p:spPr>
        <p:txBody>
          <a:bodyPr wrap="square">
            <a:spAutoFit/>
          </a:bodyPr>
          <a:lstStyle/>
          <a:p>
            <a:pPr marL="285750" indent="-285750">
              <a:buFont typeface="Arial"/>
              <a:buChar char="•"/>
            </a:pPr>
            <a:r>
              <a:rPr lang="en-US" sz="2800" b="1" dirty="0">
                <a:sym typeface="Wingdings"/>
              </a:rPr>
              <a:t>Efficient search algorithm </a:t>
            </a:r>
            <a:r>
              <a:rPr lang="en-US" sz="2800" dirty="0">
                <a:sym typeface="Wingdings"/>
              </a:rPr>
              <a:t>– fast and effective  in covering the relevant conformational space</a:t>
            </a:r>
          </a:p>
        </p:txBody>
      </p:sp>
      <p:sp>
        <p:nvSpPr>
          <p:cNvPr id="8" name="TextBox 7"/>
          <p:cNvSpPr txBox="1"/>
          <p:nvPr/>
        </p:nvSpPr>
        <p:spPr>
          <a:xfrm>
            <a:off x="2041359" y="349962"/>
            <a:ext cx="5008302" cy="584776"/>
          </a:xfrm>
          <a:prstGeom prst="rect">
            <a:avLst/>
          </a:prstGeom>
          <a:solidFill>
            <a:schemeClr val="accent6">
              <a:lumMod val="60000"/>
              <a:lumOff val="40000"/>
            </a:schemeClr>
          </a:solidFill>
          <a:ln>
            <a:solidFill>
              <a:srgbClr val="984807"/>
            </a:solidFill>
          </a:ln>
        </p:spPr>
        <p:txBody>
          <a:bodyPr wrap="none" rtlCol="0">
            <a:spAutoFit/>
          </a:bodyPr>
          <a:lstStyle/>
          <a:p>
            <a:r>
              <a:rPr lang="en-US" sz="3200" dirty="0"/>
              <a:t>Conformational space search </a:t>
            </a:r>
          </a:p>
        </p:txBody>
      </p:sp>
      <p:sp>
        <p:nvSpPr>
          <p:cNvPr id="2" name="Rectangle 1">
            <a:extLst>
              <a:ext uri="{FF2B5EF4-FFF2-40B4-BE49-F238E27FC236}">
                <a16:creationId xmlns:a16="http://schemas.microsoft.com/office/drawing/2014/main" id="{A54FB00A-2873-A34C-8B4E-494D4F3174B3}"/>
              </a:ext>
            </a:extLst>
          </p:cNvPr>
          <p:cNvSpPr/>
          <p:nvPr/>
        </p:nvSpPr>
        <p:spPr>
          <a:xfrm>
            <a:off x="0" y="3934642"/>
            <a:ext cx="8410754" cy="954107"/>
          </a:xfrm>
          <a:prstGeom prst="rect">
            <a:avLst/>
          </a:prstGeom>
        </p:spPr>
        <p:txBody>
          <a:bodyPr wrap="square">
            <a:spAutoFit/>
          </a:bodyPr>
          <a:lstStyle/>
          <a:p>
            <a:pPr marL="285750" indent="-285750">
              <a:buFont typeface="Arial" panose="020B0604020202020204" pitchFamily="34" charset="0"/>
              <a:buChar char="•"/>
            </a:pPr>
            <a:r>
              <a:rPr lang="en-US" sz="2800" b="1" dirty="0">
                <a:sym typeface="Wingdings"/>
              </a:rPr>
              <a:t>Goal</a:t>
            </a:r>
            <a:r>
              <a:rPr lang="en-US" sz="2800" dirty="0">
                <a:sym typeface="Wingdings"/>
              </a:rPr>
              <a:t>: locate the most stable state (global minimum) in the energy landscape</a:t>
            </a:r>
          </a:p>
        </p:txBody>
      </p:sp>
    </p:spTree>
    <p:extLst>
      <p:ext uri="{BB962C8B-B14F-4D97-AF65-F5344CB8AC3E}">
        <p14:creationId xmlns:p14="http://schemas.microsoft.com/office/powerpoint/2010/main" val="317910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235471"/>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ttangolo 2"/>
          <p:cNvSpPr/>
          <p:nvPr/>
        </p:nvSpPr>
        <p:spPr>
          <a:xfrm>
            <a:off x="224419" y="1753056"/>
            <a:ext cx="8731671" cy="3908762"/>
          </a:xfrm>
          <a:prstGeom prst="rect">
            <a:avLst/>
          </a:prstGeom>
        </p:spPr>
        <p:txBody>
          <a:bodyPr wrap="square">
            <a:spAutoFit/>
          </a:bodyPr>
          <a:lstStyle/>
          <a:p>
            <a:pPr lvl="1" indent="-457200">
              <a:buAutoNum type="arabicParenR"/>
            </a:pPr>
            <a:r>
              <a:rPr lang="it-IT" sz="2800" b="1" dirty="0" err="1">
                <a:latin typeface="Corbel"/>
                <a:cs typeface="Corbel"/>
              </a:rPr>
              <a:t>scan</a:t>
            </a:r>
            <a:r>
              <a:rPr lang="it-IT" sz="2800" b="1" dirty="0">
                <a:latin typeface="Corbel"/>
                <a:cs typeface="Corbel"/>
              </a:rPr>
              <a:t> of the </a:t>
            </a:r>
            <a:r>
              <a:rPr lang="it-IT" sz="2800" b="1" dirty="0" err="1">
                <a:latin typeface="Corbel"/>
                <a:cs typeface="Corbel"/>
              </a:rPr>
              <a:t>entire</a:t>
            </a:r>
            <a:r>
              <a:rPr lang="it-IT" sz="2800" b="1" dirty="0">
                <a:latin typeface="Corbel"/>
                <a:cs typeface="Corbel"/>
              </a:rPr>
              <a:t> </a:t>
            </a:r>
            <a:r>
              <a:rPr lang="it-IT" sz="2800" b="1" dirty="0" err="1">
                <a:latin typeface="Corbel"/>
                <a:cs typeface="Corbel"/>
              </a:rPr>
              <a:t>solution</a:t>
            </a:r>
            <a:r>
              <a:rPr lang="it-IT" sz="2800" b="1" dirty="0">
                <a:latin typeface="Corbel"/>
                <a:cs typeface="Corbel"/>
              </a:rPr>
              <a:t> </a:t>
            </a:r>
            <a:r>
              <a:rPr lang="it-IT" sz="2800" b="1" dirty="0" err="1">
                <a:latin typeface="Corbel"/>
                <a:cs typeface="Corbel"/>
              </a:rPr>
              <a:t>space</a:t>
            </a:r>
            <a:r>
              <a:rPr lang="it-IT" sz="2800" b="1" dirty="0">
                <a:latin typeface="Corbel"/>
                <a:cs typeface="Corbel"/>
              </a:rPr>
              <a:t> in a </a:t>
            </a:r>
            <a:r>
              <a:rPr lang="it-IT" sz="2800" b="1" dirty="0" err="1">
                <a:latin typeface="Corbel"/>
                <a:cs typeface="Corbel"/>
              </a:rPr>
              <a:t>predefined</a:t>
            </a:r>
            <a:r>
              <a:rPr lang="it-IT" sz="2800" b="1" dirty="0">
                <a:latin typeface="Corbel"/>
                <a:cs typeface="Corbel"/>
              </a:rPr>
              <a:t> </a:t>
            </a:r>
            <a:r>
              <a:rPr lang="it-IT" sz="2800" b="1" dirty="0" err="1">
                <a:latin typeface="Corbel"/>
                <a:cs typeface="Corbel"/>
              </a:rPr>
              <a:t>systematic</a:t>
            </a:r>
            <a:r>
              <a:rPr lang="it-IT" sz="2800" b="1" dirty="0">
                <a:latin typeface="Corbel"/>
                <a:cs typeface="Corbel"/>
              </a:rPr>
              <a:t> </a:t>
            </a:r>
            <a:r>
              <a:rPr lang="it-IT" sz="2800" b="1" dirty="0" err="1">
                <a:latin typeface="Corbel"/>
                <a:cs typeface="Corbel"/>
              </a:rPr>
              <a:t>manner</a:t>
            </a:r>
            <a:endParaRPr lang="it-IT" sz="2800" b="1" dirty="0">
              <a:latin typeface="Corbel"/>
              <a:cs typeface="Corbel"/>
            </a:endParaRPr>
          </a:p>
          <a:p>
            <a:pPr marL="0" lvl="1" algn="just"/>
            <a:endParaRPr lang="en-US" sz="2400" b="1" dirty="0">
              <a:latin typeface="Corbel"/>
              <a:cs typeface="Corbel"/>
            </a:endParaRPr>
          </a:p>
          <a:p>
            <a:pPr marL="0" lvl="1" algn="just"/>
            <a:r>
              <a:rPr lang="en-US" sz="2400" b="1" dirty="0">
                <a:latin typeface="Corbel"/>
                <a:cs typeface="Corbel"/>
              </a:rPr>
              <a:t>2) </a:t>
            </a:r>
            <a:r>
              <a:rPr lang="en-US" sz="2800" b="1" dirty="0">
                <a:latin typeface="Corbel"/>
                <a:cs typeface="Corbel"/>
              </a:rPr>
              <a:t>gradual guided progression through solution space</a:t>
            </a:r>
            <a:r>
              <a:rPr lang="en-US" sz="2800" dirty="0">
                <a:latin typeface="Corbel"/>
                <a:cs typeface="Corbel"/>
              </a:rPr>
              <a:t> Only part of the solution space is searched, or fitting solutions* are generated. </a:t>
            </a:r>
          </a:p>
          <a:p>
            <a:pPr marL="0" lvl="1"/>
            <a:endParaRPr lang="it-IT" sz="2800" b="1" dirty="0">
              <a:latin typeface="Corbel"/>
              <a:cs typeface="Corbel"/>
            </a:endParaRPr>
          </a:p>
          <a:p>
            <a:pPr marL="0" lvl="1"/>
            <a:r>
              <a:rPr lang="it-IT" sz="2800" b="1" dirty="0">
                <a:latin typeface="Corbel"/>
                <a:cs typeface="Corbel"/>
              </a:rPr>
              <a:t>3) data-</a:t>
            </a:r>
            <a:r>
              <a:rPr lang="it-IT" sz="2800" b="1" dirty="0" err="1">
                <a:latin typeface="Corbel"/>
                <a:cs typeface="Corbel"/>
              </a:rPr>
              <a:t>driven</a:t>
            </a:r>
            <a:r>
              <a:rPr lang="it-IT" sz="2800" b="1" dirty="0">
                <a:latin typeface="Corbel"/>
                <a:cs typeface="Corbel"/>
              </a:rPr>
              <a:t> docking </a:t>
            </a:r>
            <a:r>
              <a:rPr lang="it-IT" sz="2800" dirty="0">
                <a:latin typeface="Corbel"/>
                <a:cs typeface="Corbel"/>
              </a:rPr>
              <a:t>– </a:t>
            </a:r>
            <a:r>
              <a:rPr lang="it-IT" sz="2800" dirty="0" err="1">
                <a:latin typeface="Corbel"/>
                <a:cs typeface="Corbel"/>
              </a:rPr>
              <a:t>uses</a:t>
            </a:r>
            <a:r>
              <a:rPr lang="it-IT" sz="2800" dirty="0">
                <a:latin typeface="Corbel"/>
                <a:cs typeface="Corbel"/>
              </a:rPr>
              <a:t> the </a:t>
            </a:r>
            <a:r>
              <a:rPr lang="it-IT" sz="2800" dirty="0" err="1">
                <a:latin typeface="Corbel"/>
                <a:cs typeface="Corbel"/>
              </a:rPr>
              <a:t>available</a:t>
            </a:r>
            <a:r>
              <a:rPr lang="it-IT" sz="2800" dirty="0">
                <a:latin typeface="Corbel"/>
                <a:cs typeface="Corbel"/>
              </a:rPr>
              <a:t>  information </a:t>
            </a:r>
            <a:r>
              <a:rPr lang="it-IT" sz="2800" dirty="0" err="1">
                <a:latin typeface="Corbel"/>
                <a:cs typeface="Corbel"/>
              </a:rPr>
              <a:t>about</a:t>
            </a:r>
            <a:r>
              <a:rPr lang="it-IT" sz="2800" dirty="0">
                <a:latin typeface="Corbel"/>
                <a:cs typeface="Corbel"/>
              </a:rPr>
              <a:t> </a:t>
            </a:r>
            <a:r>
              <a:rPr lang="it-IT" sz="2800" dirty="0" err="1">
                <a:latin typeface="Corbel"/>
                <a:cs typeface="Corbel"/>
              </a:rPr>
              <a:t>binding</a:t>
            </a:r>
            <a:r>
              <a:rPr lang="it-IT" sz="2800" dirty="0">
                <a:latin typeface="Corbel"/>
                <a:cs typeface="Corbel"/>
              </a:rPr>
              <a:t> site/</a:t>
            </a:r>
            <a:r>
              <a:rPr lang="it-IT" sz="2800" dirty="0" err="1">
                <a:latin typeface="Corbel"/>
                <a:cs typeface="Corbel"/>
              </a:rPr>
              <a:t>interface</a:t>
            </a:r>
            <a:r>
              <a:rPr lang="it-IT" sz="2800" dirty="0">
                <a:latin typeface="Corbel"/>
                <a:cs typeface="Corbel"/>
              </a:rPr>
              <a:t> </a:t>
            </a:r>
            <a:r>
              <a:rPr lang="it-IT" sz="2800" dirty="0" err="1">
                <a:latin typeface="Corbel"/>
                <a:cs typeface="Corbel"/>
              </a:rPr>
              <a:t>residues</a:t>
            </a:r>
            <a:r>
              <a:rPr lang="it-IT" sz="2800" dirty="0">
                <a:latin typeface="Corbel"/>
                <a:cs typeface="Corbel"/>
              </a:rPr>
              <a:t> </a:t>
            </a:r>
          </a:p>
        </p:txBody>
      </p:sp>
      <p:sp>
        <p:nvSpPr>
          <p:cNvPr id="5" name="Rettangolo 4"/>
          <p:cNvSpPr/>
          <p:nvPr/>
        </p:nvSpPr>
        <p:spPr>
          <a:xfrm>
            <a:off x="2462961" y="263792"/>
            <a:ext cx="4254589" cy="707886"/>
          </a:xfrm>
          <a:prstGeom prst="rect">
            <a:avLst/>
          </a:prstGeom>
        </p:spPr>
        <p:txBody>
          <a:bodyPr wrap="square">
            <a:spAutoFit/>
          </a:bodyPr>
          <a:lstStyle/>
          <a:p>
            <a:r>
              <a:rPr lang="it-IT" sz="4000" b="1" dirty="0">
                <a:solidFill>
                  <a:srgbClr val="FFFFFF"/>
                </a:solidFill>
                <a:latin typeface="Corbel"/>
                <a:cs typeface="Corbel"/>
              </a:rPr>
              <a:t>Search algorithms</a:t>
            </a:r>
          </a:p>
        </p:txBody>
      </p:sp>
      <p:sp>
        <p:nvSpPr>
          <p:cNvPr id="2" name="TextBox 1"/>
          <p:cNvSpPr txBox="1"/>
          <p:nvPr/>
        </p:nvSpPr>
        <p:spPr>
          <a:xfrm>
            <a:off x="16289" y="6463209"/>
            <a:ext cx="3907628" cy="369332"/>
          </a:xfrm>
          <a:prstGeom prst="rect">
            <a:avLst/>
          </a:prstGeom>
          <a:solidFill>
            <a:srgbClr val="EBF1DE"/>
          </a:solidFill>
        </p:spPr>
        <p:txBody>
          <a:bodyPr wrap="none" rtlCol="0">
            <a:spAutoFit/>
          </a:bodyPr>
          <a:lstStyle/>
          <a:p>
            <a:r>
              <a:rPr lang="en-US" dirty="0"/>
              <a:t>* Solutions meeting pre-defined criteria</a:t>
            </a:r>
          </a:p>
        </p:txBody>
      </p:sp>
    </p:spTree>
    <p:extLst>
      <p:ext uri="{BB962C8B-B14F-4D97-AF65-F5344CB8AC3E}">
        <p14:creationId xmlns:p14="http://schemas.microsoft.com/office/powerpoint/2010/main" val="2444712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851A57-7411-FF4C-B8C7-2D3D80482733}"/>
              </a:ext>
            </a:extLst>
          </p:cNvPr>
          <p:cNvSpPr/>
          <p:nvPr/>
        </p:nvSpPr>
        <p:spPr>
          <a:xfrm>
            <a:off x="474453" y="2156929"/>
            <a:ext cx="8272732" cy="2308324"/>
          </a:xfrm>
          <a:prstGeom prst="rect">
            <a:avLst/>
          </a:prstGeom>
        </p:spPr>
        <p:txBody>
          <a:bodyPr wrap="square">
            <a:spAutoFit/>
          </a:bodyPr>
          <a:lstStyle/>
          <a:p>
            <a:pPr algn="ctr"/>
            <a:r>
              <a:rPr lang="en-US" sz="4800" dirty="0">
                <a:solidFill>
                  <a:schemeClr val="accent1">
                    <a:lumMod val="20000"/>
                    <a:lumOff val="80000"/>
                  </a:schemeClr>
                </a:solidFill>
                <a:sym typeface="Wingdings"/>
              </a:rPr>
              <a:t>A search algorithm may produce an immense number of solutions (10</a:t>
            </a:r>
            <a:r>
              <a:rPr lang="en-US" sz="4800" baseline="30000" dirty="0">
                <a:solidFill>
                  <a:schemeClr val="accent1">
                    <a:lumMod val="20000"/>
                    <a:lumOff val="80000"/>
                  </a:schemeClr>
                </a:solidFill>
                <a:sym typeface="Wingdings"/>
              </a:rPr>
              <a:t>9</a:t>
            </a:r>
            <a:r>
              <a:rPr lang="en-US" sz="4800" dirty="0">
                <a:solidFill>
                  <a:schemeClr val="accent1">
                    <a:lumMod val="20000"/>
                    <a:lumOff val="80000"/>
                  </a:schemeClr>
                </a:solidFill>
                <a:sym typeface="Wingdings"/>
              </a:rPr>
              <a:t>)</a:t>
            </a:r>
          </a:p>
        </p:txBody>
      </p:sp>
    </p:spTree>
    <p:extLst>
      <p:ext uri="{BB962C8B-B14F-4D97-AF65-F5344CB8AC3E}">
        <p14:creationId xmlns:p14="http://schemas.microsoft.com/office/powerpoint/2010/main" val="3892686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4E4E65-4A71-C144-97DC-E1270ADD4EAF}"/>
              </a:ext>
            </a:extLst>
          </p:cNvPr>
          <p:cNvSpPr txBox="1"/>
          <p:nvPr/>
        </p:nvSpPr>
        <p:spPr>
          <a:xfrm>
            <a:off x="2232063" y="2673767"/>
            <a:ext cx="4488408" cy="830997"/>
          </a:xfrm>
          <a:prstGeom prst="rect">
            <a:avLst/>
          </a:prstGeom>
          <a:noFill/>
          <a:ln>
            <a:noFill/>
          </a:ln>
        </p:spPr>
        <p:txBody>
          <a:bodyPr wrap="none" rtlCol="0">
            <a:spAutoFit/>
          </a:bodyPr>
          <a:lstStyle/>
          <a:p>
            <a:r>
              <a:rPr lang="en-US" sz="4800" dirty="0">
                <a:solidFill>
                  <a:schemeClr val="accent1">
                    <a:lumMod val="20000"/>
                    <a:lumOff val="80000"/>
                  </a:schemeClr>
                </a:solidFill>
              </a:rPr>
              <a:t>Scoring functions</a:t>
            </a:r>
          </a:p>
        </p:txBody>
      </p:sp>
      <p:sp>
        <p:nvSpPr>
          <p:cNvPr id="8" name="TextBox 7">
            <a:extLst>
              <a:ext uri="{FF2B5EF4-FFF2-40B4-BE49-F238E27FC236}">
                <a16:creationId xmlns:a16="http://schemas.microsoft.com/office/drawing/2014/main" id="{8F34A493-4F0B-C74E-9F94-058C5C28DA6C}"/>
              </a:ext>
            </a:extLst>
          </p:cNvPr>
          <p:cNvSpPr txBox="1"/>
          <p:nvPr/>
        </p:nvSpPr>
        <p:spPr>
          <a:xfrm>
            <a:off x="773857" y="4934981"/>
            <a:ext cx="8058739" cy="1077218"/>
          </a:xfrm>
          <a:prstGeom prst="rect">
            <a:avLst/>
          </a:prstGeom>
          <a:noFill/>
          <a:ln>
            <a:noFill/>
          </a:ln>
        </p:spPr>
        <p:txBody>
          <a:bodyPr wrap="square" rtlCol="0">
            <a:spAutoFit/>
          </a:bodyPr>
          <a:lstStyle/>
          <a:p>
            <a:r>
              <a:rPr lang="en-US" sz="3200" dirty="0">
                <a:solidFill>
                  <a:schemeClr val="accent1">
                    <a:lumMod val="20000"/>
                    <a:lumOff val="80000"/>
                  </a:schemeClr>
                </a:solidFill>
              </a:rPr>
              <a:t>Prediction of the interaction energy / binding affinity of each conformer of the ligand docked</a:t>
            </a:r>
          </a:p>
        </p:txBody>
      </p:sp>
      <p:sp>
        <p:nvSpPr>
          <p:cNvPr id="5" name="Down Arrow 4">
            <a:extLst>
              <a:ext uri="{FF2B5EF4-FFF2-40B4-BE49-F238E27FC236}">
                <a16:creationId xmlns:a16="http://schemas.microsoft.com/office/drawing/2014/main" id="{6DB08988-B0B8-BB42-AD3E-83EC2B4B21A6}"/>
              </a:ext>
            </a:extLst>
          </p:cNvPr>
          <p:cNvSpPr/>
          <p:nvPr/>
        </p:nvSpPr>
        <p:spPr>
          <a:xfrm>
            <a:off x="4088078" y="1519598"/>
            <a:ext cx="776377" cy="115416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Down Arrow 8">
            <a:extLst>
              <a:ext uri="{FF2B5EF4-FFF2-40B4-BE49-F238E27FC236}">
                <a16:creationId xmlns:a16="http://schemas.microsoft.com/office/drawing/2014/main" id="{E64BC1C0-2DEE-F449-87E2-6F551E29C4FE}"/>
              </a:ext>
            </a:extLst>
          </p:cNvPr>
          <p:cNvSpPr/>
          <p:nvPr/>
        </p:nvSpPr>
        <p:spPr>
          <a:xfrm>
            <a:off x="4026850" y="3642788"/>
            <a:ext cx="776377" cy="115416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4DCB4F9D-DF19-2549-B99C-C9EBC75A4583}"/>
              </a:ext>
            </a:extLst>
          </p:cNvPr>
          <p:cNvSpPr txBox="1"/>
          <p:nvPr/>
        </p:nvSpPr>
        <p:spPr>
          <a:xfrm>
            <a:off x="1838948" y="520351"/>
            <a:ext cx="5152180" cy="584775"/>
          </a:xfrm>
          <a:prstGeom prst="rect">
            <a:avLst/>
          </a:prstGeom>
          <a:solidFill>
            <a:schemeClr val="accent6">
              <a:lumMod val="75000"/>
            </a:schemeClr>
          </a:solidFill>
          <a:ln>
            <a:solidFill>
              <a:srgbClr val="984807"/>
            </a:solidFill>
          </a:ln>
        </p:spPr>
        <p:txBody>
          <a:bodyPr wrap="none" rtlCol="0">
            <a:spAutoFit/>
          </a:bodyPr>
          <a:lstStyle/>
          <a:p>
            <a:r>
              <a:rPr lang="en-US" sz="3200" dirty="0"/>
              <a:t>Ranking of potential solutions</a:t>
            </a:r>
          </a:p>
        </p:txBody>
      </p:sp>
    </p:spTree>
    <p:extLst>
      <p:ext uri="{BB962C8B-B14F-4D97-AF65-F5344CB8AC3E}">
        <p14:creationId xmlns:p14="http://schemas.microsoft.com/office/powerpoint/2010/main" val="804040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4E4E65-4A71-C144-97DC-E1270ADD4EAF}"/>
              </a:ext>
            </a:extLst>
          </p:cNvPr>
          <p:cNvSpPr txBox="1"/>
          <p:nvPr/>
        </p:nvSpPr>
        <p:spPr>
          <a:xfrm>
            <a:off x="256386" y="3692307"/>
            <a:ext cx="3409267" cy="646331"/>
          </a:xfrm>
          <a:prstGeom prst="rect">
            <a:avLst/>
          </a:prstGeom>
          <a:solidFill>
            <a:schemeClr val="bg1"/>
          </a:solidFill>
          <a:ln>
            <a:noFill/>
          </a:ln>
        </p:spPr>
        <p:txBody>
          <a:bodyPr wrap="none" rtlCol="0">
            <a:spAutoFit/>
          </a:bodyPr>
          <a:lstStyle/>
          <a:p>
            <a:r>
              <a:rPr lang="en-US" sz="3600" dirty="0">
                <a:solidFill>
                  <a:srgbClr val="002060"/>
                </a:solidFill>
              </a:rPr>
              <a:t>Scoring functions</a:t>
            </a:r>
          </a:p>
        </p:txBody>
      </p:sp>
      <p:sp>
        <p:nvSpPr>
          <p:cNvPr id="4" name="TextBox 3">
            <a:extLst>
              <a:ext uri="{FF2B5EF4-FFF2-40B4-BE49-F238E27FC236}">
                <a16:creationId xmlns:a16="http://schemas.microsoft.com/office/drawing/2014/main" id="{A8B18F59-AF64-2D42-B068-BA7722F4EC3B}"/>
              </a:ext>
            </a:extLst>
          </p:cNvPr>
          <p:cNvSpPr txBox="1"/>
          <p:nvPr/>
        </p:nvSpPr>
        <p:spPr>
          <a:xfrm>
            <a:off x="5428261" y="604189"/>
            <a:ext cx="2140138" cy="646331"/>
          </a:xfrm>
          <a:prstGeom prst="rect">
            <a:avLst/>
          </a:prstGeom>
          <a:solidFill>
            <a:schemeClr val="bg1"/>
          </a:solidFill>
          <a:ln>
            <a:noFill/>
          </a:ln>
        </p:spPr>
        <p:txBody>
          <a:bodyPr wrap="none" rtlCol="0">
            <a:spAutoFit/>
          </a:bodyPr>
          <a:lstStyle/>
          <a:p>
            <a:r>
              <a:rPr lang="en-US" sz="3600" dirty="0">
                <a:solidFill>
                  <a:srgbClr val="002060"/>
                </a:solidFill>
              </a:rPr>
              <a:t>Force field</a:t>
            </a:r>
          </a:p>
        </p:txBody>
      </p:sp>
      <p:sp>
        <p:nvSpPr>
          <p:cNvPr id="5" name="TextBox 4">
            <a:extLst>
              <a:ext uri="{FF2B5EF4-FFF2-40B4-BE49-F238E27FC236}">
                <a16:creationId xmlns:a16="http://schemas.microsoft.com/office/drawing/2014/main" id="{B3C1C150-E0B1-DA43-AB68-049A448FD244}"/>
              </a:ext>
            </a:extLst>
          </p:cNvPr>
          <p:cNvSpPr txBox="1"/>
          <p:nvPr/>
        </p:nvSpPr>
        <p:spPr>
          <a:xfrm>
            <a:off x="5428261" y="1635240"/>
            <a:ext cx="1912062" cy="646331"/>
          </a:xfrm>
          <a:prstGeom prst="rect">
            <a:avLst/>
          </a:prstGeom>
          <a:solidFill>
            <a:schemeClr val="bg1"/>
          </a:solidFill>
          <a:ln>
            <a:noFill/>
          </a:ln>
        </p:spPr>
        <p:txBody>
          <a:bodyPr wrap="none" rtlCol="0">
            <a:spAutoFit/>
          </a:bodyPr>
          <a:lstStyle/>
          <a:p>
            <a:r>
              <a:rPr lang="en-US" sz="3600" dirty="0">
                <a:solidFill>
                  <a:srgbClr val="002060"/>
                </a:solidFill>
              </a:rPr>
              <a:t>Empirical</a:t>
            </a:r>
          </a:p>
        </p:txBody>
      </p:sp>
      <p:sp>
        <p:nvSpPr>
          <p:cNvPr id="8" name="TextBox 7">
            <a:extLst>
              <a:ext uri="{FF2B5EF4-FFF2-40B4-BE49-F238E27FC236}">
                <a16:creationId xmlns:a16="http://schemas.microsoft.com/office/drawing/2014/main" id="{A796AE56-DD44-F24B-BE84-6F0F098E82B2}"/>
              </a:ext>
            </a:extLst>
          </p:cNvPr>
          <p:cNvSpPr txBox="1"/>
          <p:nvPr/>
        </p:nvSpPr>
        <p:spPr>
          <a:xfrm>
            <a:off x="5428261" y="2666291"/>
            <a:ext cx="3509230" cy="646331"/>
          </a:xfrm>
          <a:prstGeom prst="rect">
            <a:avLst/>
          </a:prstGeom>
          <a:solidFill>
            <a:schemeClr val="bg1"/>
          </a:solidFill>
          <a:ln>
            <a:noFill/>
          </a:ln>
        </p:spPr>
        <p:txBody>
          <a:bodyPr wrap="none" rtlCol="0">
            <a:spAutoFit/>
          </a:bodyPr>
          <a:lstStyle/>
          <a:p>
            <a:r>
              <a:rPr lang="en-US" sz="3600" dirty="0">
                <a:solidFill>
                  <a:srgbClr val="002060"/>
                </a:solidFill>
              </a:rPr>
              <a:t>Knowledge-based</a:t>
            </a:r>
          </a:p>
        </p:txBody>
      </p:sp>
      <p:cxnSp>
        <p:nvCxnSpPr>
          <p:cNvPr id="3" name="Straight Connector 2">
            <a:extLst>
              <a:ext uri="{FF2B5EF4-FFF2-40B4-BE49-F238E27FC236}">
                <a16:creationId xmlns:a16="http://schemas.microsoft.com/office/drawing/2014/main" id="{24835623-7508-F64E-A338-D82252527C18}"/>
              </a:ext>
            </a:extLst>
          </p:cNvPr>
          <p:cNvCxnSpPr/>
          <p:nvPr/>
        </p:nvCxnSpPr>
        <p:spPr>
          <a:xfrm>
            <a:off x="4628183" y="949527"/>
            <a:ext cx="0" cy="210484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09FCE79-C6B7-194F-882F-490E5EE84228}"/>
              </a:ext>
            </a:extLst>
          </p:cNvPr>
          <p:cNvCxnSpPr>
            <a:cxnSpLocks/>
          </p:cNvCxnSpPr>
          <p:nvPr/>
        </p:nvCxnSpPr>
        <p:spPr>
          <a:xfrm>
            <a:off x="1744314" y="1927628"/>
            <a:ext cx="2896945"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DA4AB34-4537-0F4F-925D-380A53F7ADA0}"/>
              </a:ext>
            </a:extLst>
          </p:cNvPr>
          <p:cNvCxnSpPr/>
          <p:nvPr/>
        </p:nvCxnSpPr>
        <p:spPr>
          <a:xfrm>
            <a:off x="4628183" y="949527"/>
            <a:ext cx="686845"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B107B6E-F949-E940-89ED-E84CA131BE4C}"/>
              </a:ext>
            </a:extLst>
          </p:cNvPr>
          <p:cNvCxnSpPr/>
          <p:nvPr/>
        </p:nvCxnSpPr>
        <p:spPr>
          <a:xfrm>
            <a:off x="4641259" y="1927628"/>
            <a:ext cx="686845"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D0C5587-9B1D-3646-9832-30E10AFC98D9}"/>
              </a:ext>
            </a:extLst>
          </p:cNvPr>
          <p:cNvCxnSpPr/>
          <p:nvPr/>
        </p:nvCxnSpPr>
        <p:spPr>
          <a:xfrm>
            <a:off x="4641259" y="3040600"/>
            <a:ext cx="686845"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F52315F-B15D-C449-AD86-67741CA80851}"/>
              </a:ext>
            </a:extLst>
          </p:cNvPr>
          <p:cNvCxnSpPr>
            <a:cxnSpLocks/>
          </p:cNvCxnSpPr>
          <p:nvPr/>
        </p:nvCxnSpPr>
        <p:spPr>
          <a:xfrm>
            <a:off x="1744314" y="1927628"/>
            <a:ext cx="0" cy="1764679"/>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6F6B20F-6DF1-AF4D-AD18-7C49C6E7774E}"/>
              </a:ext>
            </a:extLst>
          </p:cNvPr>
          <p:cNvCxnSpPr>
            <a:cxnSpLocks/>
          </p:cNvCxnSpPr>
          <p:nvPr/>
        </p:nvCxnSpPr>
        <p:spPr>
          <a:xfrm>
            <a:off x="1744314" y="5055050"/>
            <a:ext cx="3374527"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C8BA27-8CB3-2947-98A6-DC287F9E76E0}"/>
              </a:ext>
            </a:extLst>
          </p:cNvPr>
          <p:cNvSpPr txBox="1"/>
          <p:nvPr/>
        </p:nvSpPr>
        <p:spPr>
          <a:xfrm>
            <a:off x="5328104" y="4728393"/>
            <a:ext cx="3480440" cy="646331"/>
          </a:xfrm>
          <a:prstGeom prst="rect">
            <a:avLst/>
          </a:prstGeom>
          <a:solidFill>
            <a:schemeClr val="bg1"/>
          </a:solidFill>
          <a:ln>
            <a:noFill/>
          </a:ln>
        </p:spPr>
        <p:txBody>
          <a:bodyPr wrap="none" rtlCol="0">
            <a:spAutoFit/>
          </a:bodyPr>
          <a:lstStyle/>
          <a:p>
            <a:r>
              <a:rPr lang="en-US" sz="3600" dirty="0">
                <a:solidFill>
                  <a:srgbClr val="002060"/>
                </a:solidFill>
              </a:rPr>
              <a:t>Machine-learning</a:t>
            </a:r>
          </a:p>
        </p:txBody>
      </p:sp>
      <p:cxnSp>
        <p:nvCxnSpPr>
          <p:cNvPr id="20" name="Straight Connector 19">
            <a:extLst>
              <a:ext uri="{FF2B5EF4-FFF2-40B4-BE49-F238E27FC236}">
                <a16:creationId xmlns:a16="http://schemas.microsoft.com/office/drawing/2014/main" id="{4C18AE5C-6AF9-F94C-8802-CCE557BD186F}"/>
              </a:ext>
            </a:extLst>
          </p:cNvPr>
          <p:cNvCxnSpPr>
            <a:cxnSpLocks/>
          </p:cNvCxnSpPr>
          <p:nvPr/>
        </p:nvCxnSpPr>
        <p:spPr>
          <a:xfrm>
            <a:off x="1762352" y="4290052"/>
            <a:ext cx="0" cy="77447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8A7F855-CBC5-9D41-9666-BFB7DDA79934}"/>
              </a:ext>
            </a:extLst>
          </p:cNvPr>
          <p:cNvSpPr txBox="1"/>
          <p:nvPr/>
        </p:nvSpPr>
        <p:spPr>
          <a:xfrm>
            <a:off x="2263090" y="1465963"/>
            <a:ext cx="1188787" cy="461665"/>
          </a:xfrm>
          <a:prstGeom prst="rect">
            <a:avLst/>
          </a:prstGeom>
          <a:noFill/>
        </p:spPr>
        <p:txBody>
          <a:bodyPr wrap="none" rtlCol="0">
            <a:spAutoFit/>
          </a:bodyPr>
          <a:lstStyle/>
          <a:p>
            <a:r>
              <a:rPr lang="en-IT" sz="2400">
                <a:solidFill>
                  <a:srgbClr val="FF0000"/>
                </a:solidFill>
              </a:rPr>
              <a:t>classical</a:t>
            </a:r>
          </a:p>
        </p:txBody>
      </p:sp>
      <p:sp>
        <p:nvSpPr>
          <p:cNvPr id="27" name="TextBox 26">
            <a:extLst>
              <a:ext uri="{FF2B5EF4-FFF2-40B4-BE49-F238E27FC236}">
                <a16:creationId xmlns:a16="http://schemas.microsoft.com/office/drawing/2014/main" id="{4F1509D6-0A5C-DA4D-8C73-5FFB9AE367F8}"/>
              </a:ext>
            </a:extLst>
          </p:cNvPr>
          <p:cNvSpPr txBox="1"/>
          <p:nvPr/>
        </p:nvSpPr>
        <p:spPr>
          <a:xfrm>
            <a:off x="2178896" y="4589893"/>
            <a:ext cx="1624099" cy="461665"/>
          </a:xfrm>
          <a:prstGeom prst="rect">
            <a:avLst/>
          </a:prstGeom>
          <a:noFill/>
        </p:spPr>
        <p:txBody>
          <a:bodyPr wrap="none" rtlCol="0">
            <a:spAutoFit/>
          </a:bodyPr>
          <a:lstStyle/>
          <a:p>
            <a:r>
              <a:rPr lang="en-GB" sz="2400">
                <a:solidFill>
                  <a:srgbClr val="FF0000"/>
                </a:solidFill>
              </a:rPr>
              <a:t>d</a:t>
            </a:r>
            <a:r>
              <a:rPr lang="en-IT" sz="2400">
                <a:solidFill>
                  <a:srgbClr val="FF0000"/>
                </a:solidFill>
              </a:rPr>
              <a:t>ata-driven</a:t>
            </a:r>
          </a:p>
        </p:txBody>
      </p:sp>
    </p:spTree>
    <p:extLst>
      <p:ext uri="{BB962C8B-B14F-4D97-AF65-F5344CB8AC3E}">
        <p14:creationId xmlns:p14="http://schemas.microsoft.com/office/powerpoint/2010/main" val="76568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B18F59-AF64-2D42-B068-BA7722F4EC3B}"/>
              </a:ext>
            </a:extLst>
          </p:cNvPr>
          <p:cNvSpPr txBox="1"/>
          <p:nvPr/>
        </p:nvSpPr>
        <p:spPr>
          <a:xfrm>
            <a:off x="1343608" y="482446"/>
            <a:ext cx="6695231" cy="646331"/>
          </a:xfrm>
          <a:prstGeom prst="rect">
            <a:avLst/>
          </a:prstGeom>
          <a:solidFill>
            <a:schemeClr val="bg1"/>
          </a:solidFill>
          <a:ln>
            <a:noFill/>
          </a:ln>
        </p:spPr>
        <p:txBody>
          <a:bodyPr wrap="none" rtlCol="0">
            <a:spAutoFit/>
          </a:bodyPr>
          <a:lstStyle/>
          <a:p>
            <a:r>
              <a:rPr lang="en-US" sz="3600" dirty="0">
                <a:solidFill>
                  <a:srgbClr val="002060"/>
                </a:solidFill>
              </a:rPr>
              <a:t>Force field-based scoring functions</a:t>
            </a:r>
          </a:p>
        </p:txBody>
      </p:sp>
      <p:sp>
        <p:nvSpPr>
          <p:cNvPr id="7" name="TextBox 6">
            <a:extLst>
              <a:ext uri="{FF2B5EF4-FFF2-40B4-BE49-F238E27FC236}">
                <a16:creationId xmlns:a16="http://schemas.microsoft.com/office/drawing/2014/main" id="{6C23ED2E-7AAA-8641-AA2B-56266BA6D03F}"/>
              </a:ext>
            </a:extLst>
          </p:cNvPr>
          <p:cNvSpPr txBox="1"/>
          <p:nvPr/>
        </p:nvSpPr>
        <p:spPr>
          <a:xfrm>
            <a:off x="501180" y="1288524"/>
            <a:ext cx="8306918" cy="1077218"/>
          </a:xfrm>
          <a:prstGeom prst="rect">
            <a:avLst/>
          </a:prstGeom>
          <a:noFill/>
        </p:spPr>
        <p:txBody>
          <a:bodyPr wrap="square" rtlCol="0">
            <a:spAutoFit/>
          </a:bodyPr>
          <a:lstStyle/>
          <a:p>
            <a:r>
              <a:rPr lang="it-IT" sz="3200">
                <a:solidFill>
                  <a:schemeClr val="accent1">
                    <a:lumMod val="20000"/>
                    <a:lumOff val="80000"/>
                  </a:schemeClr>
                </a:solidFill>
              </a:rPr>
              <a:t>Force field is a set of parameters that define the </a:t>
            </a:r>
            <a:r>
              <a:rPr lang="it-IT" sz="3200" b="1">
                <a:solidFill>
                  <a:schemeClr val="accent1">
                    <a:lumMod val="20000"/>
                    <a:lumOff val="80000"/>
                  </a:schemeClr>
                </a:solidFill>
              </a:rPr>
              <a:t>potential energy </a:t>
            </a:r>
            <a:r>
              <a:rPr lang="it-IT" sz="3200">
                <a:solidFill>
                  <a:schemeClr val="accent1">
                    <a:lumMod val="20000"/>
                    <a:lumOff val="80000"/>
                  </a:schemeClr>
                </a:solidFill>
              </a:rPr>
              <a:t>of a system</a:t>
            </a:r>
          </a:p>
        </p:txBody>
      </p:sp>
      <p:sp>
        <p:nvSpPr>
          <p:cNvPr id="16" name="TextBox 15">
            <a:extLst>
              <a:ext uri="{FF2B5EF4-FFF2-40B4-BE49-F238E27FC236}">
                <a16:creationId xmlns:a16="http://schemas.microsoft.com/office/drawing/2014/main" id="{71A8F544-D415-EB43-A005-57D1D388B713}"/>
              </a:ext>
            </a:extLst>
          </p:cNvPr>
          <p:cNvSpPr txBox="1"/>
          <p:nvPr/>
        </p:nvSpPr>
        <p:spPr>
          <a:xfrm>
            <a:off x="405799" y="2525489"/>
            <a:ext cx="8497679" cy="954107"/>
          </a:xfrm>
          <a:prstGeom prst="rect">
            <a:avLst/>
          </a:prstGeom>
          <a:noFill/>
        </p:spPr>
        <p:txBody>
          <a:bodyPr wrap="square" rtlCol="0">
            <a:spAutoFit/>
          </a:bodyPr>
          <a:lstStyle/>
          <a:p>
            <a:r>
              <a:rPr lang="it-IT" sz="2800">
                <a:solidFill>
                  <a:schemeClr val="accent1">
                    <a:lumMod val="20000"/>
                    <a:lumOff val="80000"/>
                  </a:schemeClr>
                </a:solidFill>
              </a:rPr>
              <a:t>They are based on molecular mechanics and estimate the interaction energy between receptor and ligand</a:t>
            </a:r>
          </a:p>
        </p:txBody>
      </p:sp>
      <p:pic>
        <p:nvPicPr>
          <p:cNvPr id="12" name="Picture 11">
            <a:extLst>
              <a:ext uri="{FF2B5EF4-FFF2-40B4-BE49-F238E27FC236}">
                <a16:creationId xmlns:a16="http://schemas.microsoft.com/office/drawing/2014/main" id="{1880927C-D1AD-914B-8830-178630EDB1D6}"/>
              </a:ext>
            </a:extLst>
          </p:cNvPr>
          <p:cNvPicPr>
            <a:picLocks noChangeAspect="1"/>
          </p:cNvPicPr>
          <p:nvPr/>
        </p:nvPicPr>
        <p:blipFill>
          <a:blip r:embed="rId3"/>
          <a:stretch>
            <a:fillRect/>
          </a:stretch>
        </p:blipFill>
        <p:spPr>
          <a:xfrm>
            <a:off x="1959426" y="3796810"/>
            <a:ext cx="5035769" cy="2590937"/>
          </a:xfrm>
          <a:prstGeom prst="rect">
            <a:avLst/>
          </a:prstGeom>
        </p:spPr>
      </p:pic>
    </p:spTree>
    <p:extLst>
      <p:ext uri="{BB962C8B-B14F-4D97-AF65-F5344CB8AC3E}">
        <p14:creationId xmlns:p14="http://schemas.microsoft.com/office/powerpoint/2010/main" val="2138349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C1C150-E0B1-DA43-AB68-049A448FD244}"/>
              </a:ext>
            </a:extLst>
          </p:cNvPr>
          <p:cNvSpPr txBox="1"/>
          <p:nvPr/>
        </p:nvSpPr>
        <p:spPr>
          <a:xfrm>
            <a:off x="1485194" y="356502"/>
            <a:ext cx="6467155" cy="646331"/>
          </a:xfrm>
          <a:prstGeom prst="rect">
            <a:avLst/>
          </a:prstGeom>
          <a:solidFill>
            <a:schemeClr val="bg1"/>
          </a:solidFill>
          <a:ln>
            <a:noFill/>
          </a:ln>
        </p:spPr>
        <p:txBody>
          <a:bodyPr wrap="none" rtlCol="0">
            <a:spAutoFit/>
          </a:bodyPr>
          <a:lstStyle/>
          <a:p>
            <a:r>
              <a:rPr lang="en-US" sz="3600" dirty="0">
                <a:solidFill>
                  <a:srgbClr val="002060"/>
                </a:solidFill>
              </a:rPr>
              <a:t>Empirical-based scoring functions</a:t>
            </a:r>
          </a:p>
        </p:txBody>
      </p:sp>
      <p:sp>
        <p:nvSpPr>
          <p:cNvPr id="11" name="TextBox 10">
            <a:extLst>
              <a:ext uri="{FF2B5EF4-FFF2-40B4-BE49-F238E27FC236}">
                <a16:creationId xmlns:a16="http://schemas.microsoft.com/office/drawing/2014/main" id="{95BC6CB9-0FDC-AC4B-BFFD-580A8BBF7302}"/>
              </a:ext>
            </a:extLst>
          </p:cNvPr>
          <p:cNvSpPr txBox="1"/>
          <p:nvPr/>
        </p:nvSpPr>
        <p:spPr>
          <a:xfrm>
            <a:off x="175945" y="1473190"/>
            <a:ext cx="8800104" cy="2677656"/>
          </a:xfrm>
          <a:prstGeom prst="rect">
            <a:avLst/>
          </a:prstGeom>
          <a:noFill/>
        </p:spPr>
        <p:txBody>
          <a:bodyPr wrap="square" rtlCol="0">
            <a:spAutoFit/>
          </a:bodyPr>
          <a:lstStyle/>
          <a:p>
            <a:pPr marL="457200" indent="-457200">
              <a:buFont typeface="Arial" panose="020B0604020202020204" pitchFamily="34" charset="0"/>
              <a:buChar char="•"/>
            </a:pPr>
            <a:r>
              <a:rPr lang="it-IT" sz="2800">
                <a:solidFill>
                  <a:schemeClr val="accent1">
                    <a:lumMod val="20000"/>
                    <a:lumOff val="80000"/>
                  </a:schemeClr>
                </a:solidFill>
              </a:rPr>
              <a:t>They have simple energy terms and are faster</a:t>
            </a:r>
          </a:p>
          <a:p>
            <a:pPr marL="457200" indent="-457200">
              <a:buFont typeface="Arial" panose="020B0604020202020204" pitchFamily="34" charset="0"/>
              <a:buChar char="•"/>
            </a:pPr>
            <a:r>
              <a:rPr lang="it-IT" sz="2800" i="1">
                <a:solidFill>
                  <a:schemeClr val="accent1">
                    <a:lumMod val="20000"/>
                    <a:lumOff val="80000"/>
                  </a:schemeClr>
                </a:solidFill>
              </a:rPr>
              <a:t>Hydrogen bonds, ionic interactions, hydrophobic interactions, aromatic interactions, number of rotable bonds</a:t>
            </a:r>
          </a:p>
          <a:p>
            <a:pPr marL="457200" indent="-457200">
              <a:buFont typeface="Arial" panose="020B0604020202020204" pitchFamily="34" charset="0"/>
              <a:buChar char="•"/>
            </a:pPr>
            <a:r>
              <a:rPr lang="it-IT" sz="2800">
                <a:solidFill>
                  <a:schemeClr val="accent1">
                    <a:lumMod val="20000"/>
                    <a:lumOff val="80000"/>
                  </a:schemeClr>
                </a:solidFill>
              </a:rPr>
              <a:t>The binding affinity is usually measured as empirical (weighted) sum of all such interactions</a:t>
            </a:r>
          </a:p>
        </p:txBody>
      </p:sp>
      <p:pic>
        <p:nvPicPr>
          <p:cNvPr id="7" name="Picture 6">
            <a:extLst>
              <a:ext uri="{FF2B5EF4-FFF2-40B4-BE49-F238E27FC236}">
                <a16:creationId xmlns:a16="http://schemas.microsoft.com/office/drawing/2014/main" id="{C968EC7B-05CA-3949-8295-12B529803498}"/>
              </a:ext>
            </a:extLst>
          </p:cNvPr>
          <p:cNvPicPr>
            <a:picLocks noChangeAspect="1"/>
          </p:cNvPicPr>
          <p:nvPr/>
        </p:nvPicPr>
        <p:blipFill>
          <a:blip r:embed="rId3"/>
          <a:stretch>
            <a:fillRect/>
          </a:stretch>
        </p:blipFill>
        <p:spPr>
          <a:xfrm>
            <a:off x="2748643" y="4621203"/>
            <a:ext cx="3124200" cy="1409700"/>
          </a:xfrm>
          <a:prstGeom prst="rect">
            <a:avLst/>
          </a:prstGeom>
        </p:spPr>
      </p:pic>
    </p:spTree>
    <p:extLst>
      <p:ext uri="{BB962C8B-B14F-4D97-AF65-F5344CB8AC3E}">
        <p14:creationId xmlns:p14="http://schemas.microsoft.com/office/powerpoint/2010/main" val="2182209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C1C150-E0B1-DA43-AB68-049A448FD244}"/>
              </a:ext>
            </a:extLst>
          </p:cNvPr>
          <p:cNvSpPr txBox="1"/>
          <p:nvPr/>
        </p:nvSpPr>
        <p:spPr>
          <a:xfrm>
            <a:off x="1347830" y="585102"/>
            <a:ext cx="6807569" cy="646331"/>
          </a:xfrm>
          <a:prstGeom prst="rect">
            <a:avLst/>
          </a:prstGeom>
          <a:solidFill>
            <a:schemeClr val="bg1"/>
          </a:solidFill>
          <a:ln>
            <a:noFill/>
          </a:ln>
        </p:spPr>
        <p:txBody>
          <a:bodyPr wrap="none" rtlCol="0">
            <a:spAutoFit/>
          </a:bodyPr>
          <a:lstStyle/>
          <a:p>
            <a:r>
              <a:rPr lang="en-US" sz="3600" dirty="0">
                <a:solidFill>
                  <a:srgbClr val="002060"/>
                </a:solidFill>
              </a:rPr>
              <a:t>Knowledge-based scoring functions</a:t>
            </a:r>
          </a:p>
        </p:txBody>
      </p:sp>
      <p:sp>
        <p:nvSpPr>
          <p:cNvPr id="11" name="TextBox 10">
            <a:extLst>
              <a:ext uri="{FF2B5EF4-FFF2-40B4-BE49-F238E27FC236}">
                <a16:creationId xmlns:a16="http://schemas.microsoft.com/office/drawing/2014/main" id="{95BC6CB9-0FDC-AC4B-BFFD-580A8BBF7302}"/>
              </a:ext>
            </a:extLst>
          </p:cNvPr>
          <p:cNvSpPr txBox="1"/>
          <p:nvPr/>
        </p:nvSpPr>
        <p:spPr>
          <a:xfrm>
            <a:off x="577829" y="2175319"/>
            <a:ext cx="7988341" cy="1815882"/>
          </a:xfrm>
          <a:prstGeom prst="rect">
            <a:avLst/>
          </a:prstGeom>
          <a:noFill/>
        </p:spPr>
        <p:txBody>
          <a:bodyPr wrap="square" rtlCol="0">
            <a:spAutoFit/>
          </a:bodyPr>
          <a:lstStyle/>
          <a:p>
            <a:pPr marL="457200" indent="-457200">
              <a:buFont typeface="Arial" panose="020B0604020202020204" pitchFamily="34" charset="0"/>
              <a:buChar char="•"/>
            </a:pPr>
            <a:r>
              <a:rPr lang="en-GB" sz="2800">
                <a:solidFill>
                  <a:schemeClr val="bg1"/>
                </a:solidFill>
              </a:rPr>
              <a:t>based on statistical observations of intermolecular close contacts in large 3D databases </a:t>
            </a:r>
          </a:p>
          <a:p>
            <a:pPr marL="457200" indent="-457200">
              <a:buFont typeface="Arial" panose="020B0604020202020204" pitchFamily="34" charset="0"/>
              <a:buChar char="•"/>
            </a:pPr>
            <a:r>
              <a:rPr lang="en-GB" sz="2800">
                <a:solidFill>
                  <a:schemeClr val="bg1"/>
                </a:solidFill>
              </a:rPr>
              <a:t>Statistical observations are used to derive statistical "potentials of mean force"</a:t>
            </a:r>
            <a:endParaRPr lang="it-IT" sz="2800">
              <a:solidFill>
                <a:schemeClr val="bg1"/>
              </a:solidFill>
            </a:endParaRPr>
          </a:p>
        </p:txBody>
      </p:sp>
    </p:spTree>
    <p:extLst>
      <p:ext uri="{BB962C8B-B14F-4D97-AF65-F5344CB8AC3E}">
        <p14:creationId xmlns:p14="http://schemas.microsoft.com/office/powerpoint/2010/main" val="348438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8856" y="414738"/>
            <a:ext cx="8411766" cy="1050068"/>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120723" y="511147"/>
            <a:ext cx="6854428" cy="857250"/>
          </a:xfrm>
        </p:spPr>
        <p:txBody>
          <a:bodyPr>
            <a:normAutofit fontScale="90000"/>
          </a:bodyPr>
          <a:lstStyle/>
          <a:p>
            <a:r>
              <a:rPr lang="en-US" dirty="0">
                <a:solidFill>
                  <a:srgbClr val="FFFFFF"/>
                </a:solidFill>
              </a:rPr>
              <a:t>Prediction of protein-protein interactions </a:t>
            </a:r>
          </a:p>
        </p:txBody>
      </p:sp>
      <p:sp>
        <p:nvSpPr>
          <p:cNvPr id="3" name="Content Placeholder 2"/>
          <p:cNvSpPr>
            <a:spLocks noGrp="1"/>
          </p:cNvSpPr>
          <p:nvPr>
            <p:ph idx="1"/>
          </p:nvPr>
        </p:nvSpPr>
        <p:spPr>
          <a:xfrm>
            <a:off x="1120723" y="1651226"/>
            <a:ext cx="6172200" cy="3394472"/>
          </a:xfrm>
        </p:spPr>
        <p:txBody>
          <a:bodyPr>
            <a:noAutofit/>
          </a:bodyPr>
          <a:lstStyle/>
          <a:p>
            <a:r>
              <a:rPr lang="en-US" sz="1800" dirty="0">
                <a:latin typeface="Corbel"/>
                <a:cs typeface="Corbel"/>
              </a:rPr>
              <a:t>Phylogenetic profiling</a:t>
            </a:r>
          </a:p>
          <a:p>
            <a:r>
              <a:rPr lang="en-US" sz="1800" dirty="0">
                <a:latin typeface="Corbel"/>
                <a:cs typeface="Corbel"/>
              </a:rPr>
              <a:t>Prediction of co-evolved protein pairs based on similar phylogenetic trees</a:t>
            </a:r>
          </a:p>
          <a:p>
            <a:r>
              <a:rPr lang="en-US" sz="1800" dirty="0">
                <a:latin typeface="Corbel"/>
                <a:cs typeface="Corbel"/>
              </a:rPr>
              <a:t>Rosetta stone method</a:t>
            </a:r>
          </a:p>
          <a:p>
            <a:r>
              <a:rPr lang="en-US" sz="1800" dirty="0">
                <a:latin typeface="Corbel"/>
                <a:cs typeface="Corbel"/>
              </a:rPr>
              <a:t>Association methods</a:t>
            </a:r>
          </a:p>
          <a:p>
            <a:r>
              <a:rPr lang="en-US" sz="1800" dirty="0">
                <a:latin typeface="Corbel"/>
                <a:cs typeface="Corbel"/>
              </a:rPr>
              <a:t>Bayesian network </a:t>
            </a:r>
            <a:r>
              <a:rPr lang="en-US" sz="1800" dirty="0" err="1">
                <a:latin typeface="Corbel"/>
                <a:cs typeface="Corbel"/>
              </a:rPr>
              <a:t>modelling</a:t>
            </a:r>
            <a:endParaRPr lang="en-US" sz="1800" dirty="0">
              <a:latin typeface="Corbel"/>
              <a:cs typeface="Corbel"/>
            </a:endParaRPr>
          </a:p>
          <a:p>
            <a:r>
              <a:rPr lang="en-US" sz="1800" dirty="0">
                <a:latin typeface="Corbel"/>
                <a:cs typeface="Corbel"/>
              </a:rPr>
              <a:t>Domain-pair exclusion analysis</a:t>
            </a:r>
          </a:p>
          <a:p>
            <a:r>
              <a:rPr lang="en-US" sz="1800" dirty="0">
                <a:latin typeface="Corbel"/>
                <a:cs typeface="Corbel"/>
              </a:rPr>
              <a:t>Supervised learning problem</a:t>
            </a:r>
          </a:p>
          <a:p>
            <a:r>
              <a:rPr lang="en-US" sz="1800" dirty="0">
                <a:latin typeface="Corbel"/>
                <a:cs typeface="Corbel"/>
              </a:rPr>
              <a:t>Gene fusion</a:t>
            </a:r>
          </a:p>
          <a:p>
            <a:r>
              <a:rPr lang="en-US" sz="1800" b="1" dirty="0">
                <a:solidFill>
                  <a:srgbClr val="FF0000"/>
                </a:solidFill>
                <a:latin typeface="Corbel"/>
                <a:cs typeface="Corbel"/>
              </a:rPr>
              <a:t>Classification methods</a:t>
            </a:r>
          </a:p>
          <a:p>
            <a:r>
              <a:rPr lang="en-US" sz="1800" b="1" dirty="0">
                <a:solidFill>
                  <a:srgbClr val="FF0000"/>
                </a:solidFill>
                <a:latin typeface="Corbel"/>
                <a:cs typeface="Corbel"/>
              </a:rPr>
              <a:t>Inference of interactions from homologous structures</a:t>
            </a:r>
          </a:p>
          <a:p>
            <a:r>
              <a:rPr lang="en-US" sz="1800" b="1" dirty="0">
                <a:solidFill>
                  <a:srgbClr val="FF0000"/>
                </a:solidFill>
                <a:latin typeface="Corbel"/>
                <a:cs typeface="Corbel"/>
              </a:rPr>
              <a:t>Identification of structural patterns (e.g. hot spots)</a:t>
            </a:r>
          </a:p>
          <a:p>
            <a:r>
              <a:rPr lang="en-US" sz="1800" b="1" dirty="0">
                <a:solidFill>
                  <a:srgbClr val="FF0000"/>
                </a:solidFill>
                <a:latin typeface="Corbel"/>
                <a:cs typeface="Corbel"/>
              </a:rPr>
              <a:t>Protein-protein docking</a:t>
            </a:r>
          </a:p>
          <a:p>
            <a:endParaRPr lang="en-US" sz="1800" dirty="0">
              <a:latin typeface="Corbel"/>
              <a:cs typeface="Corbel"/>
            </a:endParaRPr>
          </a:p>
          <a:p>
            <a:endParaRPr lang="en-US" sz="1800" dirty="0">
              <a:latin typeface="Corbel"/>
              <a:cs typeface="Corbel"/>
            </a:endParaRPr>
          </a:p>
        </p:txBody>
      </p:sp>
      <p:sp>
        <p:nvSpPr>
          <p:cNvPr id="5" name="Right Brace 4"/>
          <p:cNvSpPr/>
          <p:nvPr/>
        </p:nvSpPr>
        <p:spPr>
          <a:xfrm>
            <a:off x="6784047" y="4680063"/>
            <a:ext cx="244220" cy="1148522"/>
          </a:xfrm>
          <a:prstGeom prst="rightBrace">
            <a:avLst/>
          </a:prstGeom>
          <a:ln>
            <a:solidFill>
              <a:schemeClr val="bg2">
                <a:lumMod val="1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 name="TextBox 5"/>
          <p:cNvSpPr txBox="1"/>
          <p:nvPr/>
        </p:nvSpPr>
        <p:spPr>
          <a:xfrm>
            <a:off x="7028267" y="5001285"/>
            <a:ext cx="529312" cy="461665"/>
          </a:xfrm>
          <a:prstGeom prst="rect">
            <a:avLst/>
          </a:prstGeom>
          <a:noFill/>
        </p:spPr>
        <p:txBody>
          <a:bodyPr wrap="none" rtlCol="0">
            <a:spAutoFit/>
          </a:bodyPr>
          <a:lstStyle/>
          <a:p>
            <a:r>
              <a:rPr lang="en-US" sz="2400" dirty="0"/>
              <a:t>3D</a:t>
            </a:r>
          </a:p>
        </p:txBody>
      </p:sp>
    </p:spTree>
    <p:extLst>
      <p:ext uri="{BB962C8B-B14F-4D97-AF65-F5344CB8AC3E}">
        <p14:creationId xmlns:p14="http://schemas.microsoft.com/office/powerpoint/2010/main" val="4033554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C1C150-E0B1-DA43-AB68-049A448FD244}"/>
              </a:ext>
            </a:extLst>
          </p:cNvPr>
          <p:cNvSpPr txBox="1"/>
          <p:nvPr/>
        </p:nvSpPr>
        <p:spPr>
          <a:xfrm>
            <a:off x="1347830" y="585102"/>
            <a:ext cx="6778779" cy="646331"/>
          </a:xfrm>
          <a:prstGeom prst="rect">
            <a:avLst/>
          </a:prstGeom>
          <a:solidFill>
            <a:schemeClr val="bg1"/>
          </a:solidFill>
          <a:ln>
            <a:noFill/>
          </a:ln>
        </p:spPr>
        <p:txBody>
          <a:bodyPr wrap="none" rtlCol="0">
            <a:spAutoFit/>
          </a:bodyPr>
          <a:lstStyle/>
          <a:p>
            <a:r>
              <a:rPr lang="en-US" sz="3600" dirty="0">
                <a:solidFill>
                  <a:srgbClr val="002060"/>
                </a:solidFill>
              </a:rPr>
              <a:t>Machine-learning scoring functions</a:t>
            </a:r>
          </a:p>
        </p:txBody>
      </p:sp>
      <p:sp>
        <p:nvSpPr>
          <p:cNvPr id="11" name="TextBox 10">
            <a:extLst>
              <a:ext uri="{FF2B5EF4-FFF2-40B4-BE49-F238E27FC236}">
                <a16:creationId xmlns:a16="http://schemas.microsoft.com/office/drawing/2014/main" id="{95BC6CB9-0FDC-AC4B-BFFD-580A8BBF7302}"/>
              </a:ext>
            </a:extLst>
          </p:cNvPr>
          <p:cNvSpPr txBox="1"/>
          <p:nvPr/>
        </p:nvSpPr>
        <p:spPr>
          <a:xfrm>
            <a:off x="577829" y="2175319"/>
            <a:ext cx="7988341" cy="2677656"/>
          </a:xfrm>
          <a:prstGeom prst="rect">
            <a:avLst/>
          </a:prstGeom>
          <a:noFill/>
        </p:spPr>
        <p:txBody>
          <a:bodyPr wrap="square" rtlCol="0">
            <a:spAutoFit/>
          </a:bodyPr>
          <a:lstStyle/>
          <a:p>
            <a:pPr marL="457200" indent="-457200">
              <a:buFont typeface="Arial" panose="020B0604020202020204" pitchFamily="34" charset="0"/>
              <a:buChar char="•"/>
            </a:pPr>
            <a:r>
              <a:rPr lang="en-GB" sz="2800">
                <a:solidFill>
                  <a:schemeClr val="bg1"/>
                </a:solidFill>
              </a:rPr>
              <a:t>Do not assume a predetermined functional form for the relationship between binding affinity and the structural features describing the protein-ligand complex</a:t>
            </a:r>
          </a:p>
          <a:p>
            <a:pPr marL="457200" indent="-457200">
              <a:buFont typeface="Arial" panose="020B0604020202020204" pitchFamily="34" charset="0"/>
              <a:buChar char="•"/>
            </a:pPr>
            <a:r>
              <a:rPr lang="en-GB" sz="2800">
                <a:solidFill>
                  <a:schemeClr val="bg1"/>
                </a:solidFill>
              </a:rPr>
              <a:t>The functional form is inferred directly from the data</a:t>
            </a:r>
            <a:endParaRPr lang="it-IT" sz="2800">
              <a:solidFill>
                <a:schemeClr val="bg1"/>
              </a:solidFill>
            </a:endParaRPr>
          </a:p>
        </p:txBody>
      </p:sp>
    </p:spTree>
    <p:extLst>
      <p:ext uri="{BB962C8B-B14F-4D97-AF65-F5344CB8AC3E}">
        <p14:creationId xmlns:p14="http://schemas.microsoft.com/office/powerpoint/2010/main" val="132554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80512" cy="140009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67564" y="191387"/>
            <a:ext cx="8645383" cy="954107"/>
          </a:xfrm>
          <a:prstGeom prst="rect">
            <a:avLst/>
          </a:prstGeom>
          <a:noFill/>
        </p:spPr>
        <p:txBody>
          <a:bodyPr wrap="square" rtlCol="0">
            <a:spAutoFit/>
          </a:bodyPr>
          <a:lstStyle/>
          <a:p>
            <a:r>
              <a:rPr lang="en-US" sz="2800" dirty="0">
                <a:solidFill>
                  <a:srgbClr val="FFFFFF"/>
                </a:solidFill>
                <a:latin typeface="Corbel"/>
                <a:cs typeface="Corbel"/>
              </a:rPr>
              <a:t>Ideally, the best search algorithms and scoring schemes should be combined</a:t>
            </a:r>
          </a:p>
        </p:txBody>
      </p:sp>
      <p:sp>
        <p:nvSpPr>
          <p:cNvPr id="3" name="TextBox 2"/>
          <p:cNvSpPr txBox="1"/>
          <p:nvPr/>
        </p:nvSpPr>
        <p:spPr>
          <a:xfrm>
            <a:off x="872457" y="1665144"/>
            <a:ext cx="7502821" cy="3108544"/>
          </a:xfrm>
          <a:prstGeom prst="rect">
            <a:avLst/>
          </a:prstGeom>
          <a:noFill/>
        </p:spPr>
        <p:txBody>
          <a:bodyPr wrap="square" rtlCol="0">
            <a:spAutoFit/>
          </a:bodyPr>
          <a:lstStyle/>
          <a:p>
            <a:r>
              <a:rPr lang="en-US" sz="2800" dirty="0">
                <a:latin typeface="Corbel"/>
                <a:cs typeface="Corbel"/>
              </a:rPr>
              <a:t>Two-stage ranking: </a:t>
            </a:r>
          </a:p>
          <a:p>
            <a:pPr marL="514350" indent="-514350">
              <a:buAutoNum type="arabicPeriod"/>
            </a:pPr>
            <a:r>
              <a:rPr lang="en-US" sz="2800" dirty="0">
                <a:latin typeface="Corbel"/>
                <a:cs typeface="Corbel"/>
              </a:rPr>
              <a:t>fast scoring to rapidly scan possible solutions and obtain initial "good" candidates – </a:t>
            </a:r>
            <a:r>
              <a:rPr lang="en-US" sz="2800" b="1" dirty="0">
                <a:latin typeface="Corbel"/>
                <a:cs typeface="Corbel"/>
              </a:rPr>
              <a:t>mostly geometric criteria</a:t>
            </a:r>
          </a:p>
          <a:p>
            <a:pPr marL="514350" indent="-514350">
              <a:buAutoNum type="arabicPeriod"/>
            </a:pPr>
            <a:r>
              <a:rPr lang="en-US" sz="2800" dirty="0">
                <a:latin typeface="Corbel"/>
                <a:cs typeface="Corbel"/>
              </a:rPr>
              <a:t>Followed by more advanced methods to further discriminate the limited conformations  - </a:t>
            </a:r>
            <a:r>
              <a:rPr lang="en-US" sz="2800" b="1" dirty="0">
                <a:latin typeface="Corbel"/>
                <a:cs typeface="Corbel"/>
              </a:rPr>
              <a:t>energy criteria</a:t>
            </a:r>
          </a:p>
        </p:txBody>
      </p:sp>
      <p:sp>
        <p:nvSpPr>
          <p:cNvPr id="7" name="Rectangle 6"/>
          <p:cNvSpPr/>
          <p:nvPr/>
        </p:nvSpPr>
        <p:spPr>
          <a:xfrm>
            <a:off x="599751" y="5293338"/>
            <a:ext cx="8008442" cy="1077218"/>
          </a:xfrm>
          <a:prstGeom prst="rect">
            <a:avLst/>
          </a:prstGeom>
        </p:spPr>
        <p:txBody>
          <a:bodyPr wrap="square">
            <a:spAutoFit/>
          </a:bodyPr>
          <a:lstStyle/>
          <a:p>
            <a:r>
              <a:rPr lang="en-US" sz="3200" dirty="0"/>
              <a:t>Binding site information (known or predicted) may be included in scoring</a:t>
            </a:r>
          </a:p>
        </p:txBody>
      </p:sp>
    </p:spTree>
    <p:extLst>
      <p:ext uri="{BB962C8B-B14F-4D97-AF65-F5344CB8AC3E}">
        <p14:creationId xmlns:p14="http://schemas.microsoft.com/office/powerpoint/2010/main" val="301355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E454CD-B584-3148-B2D5-5710CAC894B9}"/>
              </a:ext>
            </a:extLst>
          </p:cNvPr>
          <p:cNvSpPr txBox="1"/>
          <p:nvPr/>
        </p:nvSpPr>
        <p:spPr>
          <a:xfrm>
            <a:off x="2155897" y="668651"/>
            <a:ext cx="5124169" cy="707886"/>
          </a:xfrm>
          <a:prstGeom prst="rect">
            <a:avLst/>
          </a:prstGeom>
          <a:noFill/>
        </p:spPr>
        <p:txBody>
          <a:bodyPr wrap="none" rtlCol="0">
            <a:spAutoFit/>
          </a:bodyPr>
          <a:lstStyle/>
          <a:p>
            <a:r>
              <a:rPr lang="en-US" sz="4000" b="1" dirty="0">
                <a:solidFill>
                  <a:srgbClr val="FFFFFF"/>
                </a:solidFill>
                <a:latin typeface="Corbel"/>
                <a:cs typeface="Corbel"/>
              </a:rPr>
              <a:t>Clustering of solutions</a:t>
            </a:r>
          </a:p>
        </p:txBody>
      </p:sp>
      <p:sp>
        <p:nvSpPr>
          <p:cNvPr id="2" name="Rectangle 1">
            <a:extLst>
              <a:ext uri="{FF2B5EF4-FFF2-40B4-BE49-F238E27FC236}">
                <a16:creationId xmlns:a16="http://schemas.microsoft.com/office/drawing/2014/main" id="{1876F4EF-FBE3-2A49-BDAE-AE33236BFE1F}"/>
              </a:ext>
            </a:extLst>
          </p:cNvPr>
          <p:cNvSpPr/>
          <p:nvPr/>
        </p:nvSpPr>
        <p:spPr>
          <a:xfrm>
            <a:off x="354563" y="1985599"/>
            <a:ext cx="8434874" cy="1200329"/>
          </a:xfrm>
          <a:prstGeom prst="rect">
            <a:avLst/>
          </a:prstGeom>
        </p:spPr>
        <p:txBody>
          <a:bodyPr wrap="square">
            <a:spAutoFit/>
          </a:bodyPr>
          <a:lstStyle/>
          <a:p>
            <a:pPr algn="ctr"/>
            <a:r>
              <a:rPr lang="en-US" sz="3600" b="1" dirty="0">
                <a:solidFill>
                  <a:schemeClr val="accent6">
                    <a:lumMod val="40000"/>
                    <a:lumOff val="60000"/>
                  </a:schemeClr>
                </a:solidFill>
                <a:latin typeface="Corbel"/>
                <a:cs typeface="Corbel"/>
              </a:rPr>
              <a:t>Events that occur in clusters are probably not random</a:t>
            </a:r>
          </a:p>
        </p:txBody>
      </p:sp>
      <p:pic>
        <p:nvPicPr>
          <p:cNvPr id="8" name="Picture 7" descr="interact29.tiff">
            <a:extLst>
              <a:ext uri="{FF2B5EF4-FFF2-40B4-BE49-F238E27FC236}">
                <a16:creationId xmlns:a16="http://schemas.microsoft.com/office/drawing/2014/main" id="{B08EE774-D5BA-914B-B41D-EFADB2B9F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 y="4299828"/>
            <a:ext cx="9144000" cy="1667195"/>
          </a:xfrm>
          <a:prstGeom prst="rect">
            <a:avLst/>
          </a:prstGeom>
        </p:spPr>
      </p:pic>
      <p:sp>
        <p:nvSpPr>
          <p:cNvPr id="9" name="Title 1">
            <a:extLst>
              <a:ext uri="{FF2B5EF4-FFF2-40B4-BE49-F238E27FC236}">
                <a16:creationId xmlns:a16="http://schemas.microsoft.com/office/drawing/2014/main" id="{BF3CD1F6-8FB7-8448-9655-6E69B1501A56}"/>
              </a:ext>
            </a:extLst>
          </p:cNvPr>
          <p:cNvSpPr>
            <a:spLocks noGrp="1"/>
          </p:cNvSpPr>
          <p:nvPr>
            <p:ph type="title"/>
          </p:nvPr>
        </p:nvSpPr>
        <p:spPr>
          <a:xfrm>
            <a:off x="-18661" y="5509055"/>
            <a:ext cx="2864191" cy="490528"/>
          </a:xfrm>
        </p:spPr>
        <p:txBody>
          <a:bodyPr>
            <a:normAutofit/>
          </a:bodyPr>
          <a:lstStyle/>
          <a:p>
            <a:r>
              <a:rPr lang="en-US" sz="1600" dirty="0" err="1"/>
              <a:t>Kozakov</a:t>
            </a:r>
            <a:r>
              <a:rPr lang="en-US" sz="1600" dirty="0"/>
              <a:t> et al, </a:t>
            </a:r>
            <a:r>
              <a:rPr lang="en-US" sz="1600" dirty="0" err="1"/>
              <a:t>Biophys</a:t>
            </a:r>
            <a:r>
              <a:rPr lang="en-US" sz="1600" dirty="0"/>
              <a:t> J, 2005</a:t>
            </a:r>
          </a:p>
        </p:txBody>
      </p:sp>
    </p:spTree>
    <p:extLst>
      <p:ext uri="{BB962C8B-B14F-4D97-AF65-F5344CB8AC3E}">
        <p14:creationId xmlns:p14="http://schemas.microsoft.com/office/powerpoint/2010/main" val="3888381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80512" cy="140009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nteract29.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58245"/>
            <a:ext cx="9144000" cy="1667195"/>
          </a:xfrm>
          <a:prstGeom prst="rect">
            <a:avLst/>
          </a:prstGeom>
        </p:spPr>
      </p:pic>
      <p:sp>
        <p:nvSpPr>
          <p:cNvPr id="2" name="Title 1"/>
          <p:cNvSpPr>
            <a:spLocks noGrp="1"/>
          </p:cNvSpPr>
          <p:nvPr>
            <p:ph type="title"/>
          </p:nvPr>
        </p:nvSpPr>
        <p:spPr>
          <a:xfrm>
            <a:off x="0" y="6367472"/>
            <a:ext cx="2864191" cy="490528"/>
          </a:xfrm>
        </p:spPr>
        <p:txBody>
          <a:bodyPr>
            <a:normAutofit/>
          </a:bodyPr>
          <a:lstStyle/>
          <a:p>
            <a:r>
              <a:rPr lang="en-US" sz="1600" dirty="0" err="1"/>
              <a:t>Kozakov</a:t>
            </a:r>
            <a:r>
              <a:rPr lang="en-US" sz="1600" dirty="0"/>
              <a:t> et al, </a:t>
            </a:r>
            <a:r>
              <a:rPr lang="en-US" sz="1600" dirty="0" err="1"/>
              <a:t>Biophys</a:t>
            </a:r>
            <a:r>
              <a:rPr lang="en-US" sz="1600" dirty="0"/>
              <a:t> J, 2005</a:t>
            </a:r>
          </a:p>
        </p:txBody>
      </p:sp>
      <p:sp>
        <p:nvSpPr>
          <p:cNvPr id="3" name="Content Placeholder 2"/>
          <p:cNvSpPr>
            <a:spLocks noGrp="1"/>
          </p:cNvSpPr>
          <p:nvPr>
            <p:ph idx="1"/>
          </p:nvPr>
        </p:nvSpPr>
        <p:spPr>
          <a:xfrm>
            <a:off x="45536" y="2175715"/>
            <a:ext cx="9144000" cy="2430238"/>
          </a:xfrm>
        </p:spPr>
        <p:txBody>
          <a:bodyPr>
            <a:normAutofit/>
          </a:bodyPr>
          <a:lstStyle/>
          <a:p>
            <a:r>
              <a:rPr lang="en-US" dirty="0"/>
              <a:t>The cluster with the largest number of low-energy structures is typically the native fold, the center of the most populated cluster being a structure near the native binding site</a:t>
            </a:r>
            <a:endParaRPr lang="en-US" dirty="0">
              <a:latin typeface="Corbel"/>
              <a:cs typeface="Corbel"/>
            </a:endParaRPr>
          </a:p>
        </p:txBody>
      </p:sp>
      <p:sp>
        <p:nvSpPr>
          <p:cNvPr id="8" name="TextBox 7"/>
          <p:cNvSpPr txBox="1"/>
          <p:nvPr/>
        </p:nvSpPr>
        <p:spPr>
          <a:xfrm>
            <a:off x="2230542" y="276765"/>
            <a:ext cx="5124169" cy="707886"/>
          </a:xfrm>
          <a:prstGeom prst="rect">
            <a:avLst/>
          </a:prstGeom>
          <a:noFill/>
        </p:spPr>
        <p:txBody>
          <a:bodyPr wrap="none" rtlCol="0">
            <a:spAutoFit/>
          </a:bodyPr>
          <a:lstStyle/>
          <a:p>
            <a:r>
              <a:rPr lang="en-US" sz="4000" b="1" dirty="0">
                <a:solidFill>
                  <a:srgbClr val="FFFFFF"/>
                </a:solidFill>
                <a:latin typeface="Corbel"/>
                <a:cs typeface="Corbel"/>
              </a:rPr>
              <a:t>Clustering of solutions</a:t>
            </a:r>
          </a:p>
        </p:txBody>
      </p:sp>
    </p:spTree>
    <p:extLst>
      <p:ext uri="{BB962C8B-B14F-4D97-AF65-F5344CB8AC3E}">
        <p14:creationId xmlns:p14="http://schemas.microsoft.com/office/powerpoint/2010/main" val="2235921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80512" cy="140009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nteract29.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58245"/>
            <a:ext cx="9144000" cy="1667195"/>
          </a:xfrm>
          <a:prstGeom prst="rect">
            <a:avLst/>
          </a:prstGeom>
        </p:spPr>
      </p:pic>
      <p:sp>
        <p:nvSpPr>
          <p:cNvPr id="2" name="Title 1"/>
          <p:cNvSpPr>
            <a:spLocks noGrp="1"/>
          </p:cNvSpPr>
          <p:nvPr>
            <p:ph type="title"/>
          </p:nvPr>
        </p:nvSpPr>
        <p:spPr>
          <a:xfrm>
            <a:off x="0" y="6367472"/>
            <a:ext cx="2864191" cy="490528"/>
          </a:xfrm>
        </p:spPr>
        <p:txBody>
          <a:bodyPr>
            <a:normAutofit/>
          </a:bodyPr>
          <a:lstStyle/>
          <a:p>
            <a:r>
              <a:rPr lang="en-US" sz="1600" dirty="0" err="1"/>
              <a:t>Kozakov</a:t>
            </a:r>
            <a:r>
              <a:rPr lang="en-US" sz="1600" dirty="0"/>
              <a:t> et al, </a:t>
            </a:r>
            <a:r>
              <a:rPr lang="en-US" sz="1600" dirty="0" err="1"/>
              <a:t>Biophys</a:t>
            </a:r>
            <a:r>
              <a:rPr lang="en-US" sz="1600" dirty="0"/>
              <a:t> J, 2005</a:t>
            </a:r>
          </a:p>
        </p:txBody>
      </p:sp>
      <p:sp>
        <p:nvSpPr>
          <p:cNvPr id="8" name="TextBox 7"/>
          <p:cNvSpPr txBox="1"/>
          <p:nvPr/>
        </p:nvSpPr>
        <p:spPr>
          <a:xfrm>
            <a:off x="2230542" y="276765"/>
            <a:ext cx="5124169" cy="707886"/>
          </a:xfrm>
          <a:prstGeom prst="rect">
            <a:avLst/>
          </a:prstGeom>
          <a:noFill/>
        </p:spPr>
        <p:txBody>
          <a:bodyPr wrap="none" rtlCol="0">
            <a:spAutoFit/>
          </a:bodyPr>
          <a:lstStyle/>
          <a:p>
            <a:r>
              <a:rPr lang="en-US" sz="4000" b="1" dirty="0">
                <a:solidFill>
                  <a:srgbClr val="FFFFFF"/>
                </a:solidFill>
                <a:latin typeface="Corbel"/>
                <a:cs typeface="Corbel"/>
              </a:rPr>
              <a:t>Clustering of solutions</a:t>
            </a:r>
          </a:p>
        </p:txBody>
      </p:sp>
      <p:sp>
        <p:nvSpPr>
          <p:cNvPr id="10" name="Rectangle 9">
            <a:extLst>
              <a:ext uri="{FF2B5EF4-FFF2-40B4-BE49-F238E27FC236}">
                <a16:creationId xmlns:a16="http://schemas.microsoft.com/office/drawing/2014/main" id="{4D3F6C07-CA03-8945-BA41-7D5ECDB779C5}"/>
              </a:ext>
            </a:extLst>
          </p:cNvPr>
          <p:cNvSpPr/>
          <p:nvPr/>
        </p:nvSpPr>
        <p:spPr>
          <a:xfrm>
            <a:off x="776630" y="2609317"/>
            <a:ext cx="7322342" cy="1077218"/>
          </a:xfrm>
          <a:prstGeom prst="rect">
            <a:avLst/>
          </a:prstGeom>
        </p:spPr>
        <p:txBody>
          <a:bodyPr wrap="square">
            <a:spAutoFit/>
          </a:bodyPr>
          <a:lstStyle/>
          <a:p>
            <a:r>
              <a:rPr lang="en-US" sz="3200" dirty="0">
                <a:latin typeface="Corbel"/>
                <a:cs typeface="Corbel"/>
              </a:rPr>
              <a:t>Looking for large clusters is a major tool of finding near-native conformations</a:t>
            </a:r>
          </a:p>
        </p:txBody>
      </p:sp>
    </p:spTree>
    <p:extLst>
      <p:ext uri="{BB962C8B-B14F-4D97-AF65-F5344CB8AC3E}">
        <p14:creationId xmlns:p14="http://schemas.microsoft.com/office/powerpoint/2010/main" val="1665055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1</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858416" y="2559317"/>
            <a:ext cx="7828384" cy="1177506"/>
          </a:xfrm>
        </p:spPr>
        <p:txBody>
          <a:bodyPr>
            <a:normAutofit/>
          </a:bodyPr>
          <a:lstStyle/>
          <a:p>
            <a:pPr marL="0" indent="0">
              <a:buNone/>
            </a:pPr>
            <a:r>
              <a:rPr lang="it-IT">
                <a:solidFill>
                  <a:schemeClr val="accent1">
                    <a:lumMod val="20000"/>
                    <a:lumOff val="80000"/>
                  </a:schemeClr>
                </a:solidFill>
                <a:latin typeface="Corbel" panose="020B0503020204020204" pitchFamily="34" charset="0"/>
              </a:rPr>
              <a:t>Accurate prediction of ligand-receptor binding energy is still a challenge</a:t>
            </a:r>
          </a:p>
          <a:p>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2434120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2</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57200" y="2462842"/>
            <a:ext cx="8229600" cy="1729596"/>
          </a:xfrm>
        </p:spPr>
        <p:txBody>
          <a:bodyPr>
            <a:normAutofit/>
          </a:bodyPr>
          <a:lstStyle/>
          <a:p>
            <a:pPr marL="0" indent="0">
              <a:buNone/>
            </a:pPr>
            <a:r>
              <a:rPr lang="it-IT">
                <a:solidFill>
                  <a:schemeClr val="accent1">
                    <a:lumMod val="20000"/>
                    <a:lumOff val="80000"/>
                  </a:schemeClr>
                </a:solidFill>
                <a:latin typeface="Corbel" panose="020B0503020204020204" pitchFamily="34" charset="0"/>
              </a:rPr>
              <a:t>The process of choosing an appropriate scoring function and algorithm for a specific receptor and ligand is tricky</a:t>
            </a:r>
          </a:p>
          <a:p>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269926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3</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314864" y="2359326"/>
            <a:ext cx="8514272" cy="1884872"/>
          </a:xfrm>
        </p:spPr>
        <p:txBody>
          <a:bodyPr>
            <a:normAutofit fontScale="92500"/>
          </a:bodyPr>
          <a:lstStyle/>
          <a:p>
            <a:r>
              <a:rPr lang="it-IT">
                <a:solidFill>
                  <a:schemeClr val="accent1">
                    <a:lumMod val="20000"/>
                    <a:lumOff val="80000"/>
                  </a:schemeClr>
                </a:solidFill>
                <a:latin typeface="Corbel" panose="020B0503020204020204" pitchFamily="34" charset="0"/>
              </a:rPr>
              <a:t>Taking protein flexibility into account is not easy </a:t>
            </a:r>
          </a:p>
          <a:p>
            <a:r>
              <a:rPr lang="it-IT" dirty="0" err="1">
                <a:solidFill>
                  <a:schemeClr val="accent1">
                    <a:lumMod val="20000"/>
                    <a:lumOff val="80000"/>
                  </a:schemeClr>
                </a:solidFill>
                <a:latin typeface="Corbel" panose="020B0503020204020204" pitchFamily="34" charset="0"/>
                <a:cs typeface="Corbel"/>
              </a:rPr>
              <a:t>Proteins</a:t>
            </a:r>
            <a:r>
              <a:rPr lang="it-IT" dirty="0">
                <a:solidFill>
                  <a:schemeClr val="accent1">
                    <a:lumMod val="20000"/>
                    <a:lumOff val="80000"/>
                  </a:schemeClr>
                </a:solidFill>
                <a:latin typeface="Corbel" panose="020B0503020204020204" pitchFamily="34" charset="0"/>
                <a:cs typeface="Corbel"/>
              </a:rPr>
              <a:t> are </a:t>
            </a:r>
            <a:r>
              <a:rPr lang="it-IT" dirty="0" err="1">
                <a:solidFill>
                  <a:schemeClr val="accent1">
                    <a:lumMod val="20000"/>
                    <a:lumOff val="80000"/>
                  </a:schemeClr>
                </a:solidFill>
                <a:latin typeface="Corbel" panose="020B0503020204020204" pitchFamily="34" charset="0"/>
                <a:cs typeface="Corbel"/>
              </a:rPr>
              <a:t>flexible</a:t>
            </a:r>
            <a:r>
              <a:rPr lang="it-IT" dirty="0">
                <a:solidFill>
                  <a:schemeClr val="accent1">
                    <a:lumMod val="20000"/>
                    <a:lumOff val="80000"/>
                  </a:schemeClr>
                </a:solidFill>
                <a:latin typeface="Corbel" panose="020B0503020204020204" pitchFamily="34" charset="0"/>
                <a:cs typeface="Corbel"/>
              </a:rPr>
              <a:t> and </a:t>
            </a:r>
            <a:r>
              <a:rPr lang="it-IT" dirty="0" err="1">
                <a:solidFill>
                  <a:schemeClr val="accent1">
                    <a:lumMod val="20000"/>
                    <a:lumOff val="80000"/>
                  </a:schemeClr>
                </a:solidFill>
                <a:latin typeface="Corbel" panose="020B0503020204020204" pitchFamily="34" charset="0"/>
                <a:cs typeface="Corbel"/>
              </a:rPr>
              <a:t>may</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undergo</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even</a:t>
            </a:r>
            <a:r>
              <a:rPr lang="it-IT" dirty="0">
                <a:solidFill>
                  <a:schemeClr val="accent1">
                    <a:lumMod val="20000"/>
                    <a:lumOff val="80000"/>
                  </a:schemeClr>
                </a:solidFill>
                <a:latin typeface="Corbel" panose="020B0503020204020204" pitchFamily="34" charset="0"/>
                <a:cs typeface="Corbel"/>
              </a:rPr>
              <a:t> large </a:t>
            </a:r>
            <a:r>
              <a:rPr lang="it-IT" dirty="0" err="1">
                <a:solidFill>
                  <a:schemeClr val="accent1">
                    <a:lumMod val="20000"/>
                    <a:lumOff val="80000"/>
                  </a:schemeClr>
                </a:solidFill>
                <a:latin typeface="Corbel" panose="020B0503020204020204" pitchFamily="34" charset="0"/>
                <a:cs typeface="Corbel"/>
              </a:rPr>
              <a:t>conformational</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changes</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upon</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binding</a:t>
            </a:r>
            <a:endParaRPr lang="it-IT">
              <a:solidFill>
                <a:schemeClr val="accent1">
                  <a:lumMod val="20000"/>
                  <a:lumOff val="80000"/>
                </a:schemeClr>
              </a:solidFill>
              <a:latin typeface="Corbel" panose="020B0503020204020204" pitchFamily="34" charset="0"/>
            </a:endParaRPr>
          </a:p>
          <a:p>
            <a:pPr marL="0" indent="0">
              <a:buNone/>
            </a:pPr>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4019459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4</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57200" y="2514601"/>
            <a:ext cx="8229600" cy="1764102"/>
          </a:xfrm>
        </p:spPr>
        <p:txBody>
          <a:bodyPr>
            <a:normAutofit/>
          </a:bodyPr>
          <a:lstStyle/>
          <a:p>
            <a:pPr marL="0" indent="0">
              <a:buNone/>
            </a:pPr>
            <a:r>
              <a:rPr lang="it-IT">
                <a:solidFill>
                  <a:schemeClr val="accent1">
                    <a:lumMod val="20000"/>
                    <a:lumOff val="80000"/>
                  </a:schemeClr>
                </a:solidFill>
                <a:latin typeface="Corbel" panose="020B0503020204020204" pitchFamily="34" charset="0"/>
              </a:rPr>
              <a:t>Desolvation penalty and conformational energy costs are not addressed clearly in most of the scoring functions available</a:t>
            </a:r>
          </a:p>
          <a:p>
            <a:pPr marL="0" indent="0">
              <a:buNone/>
            </a:pPr>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749385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5</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905773" y="2652623"/>
            <a:ext cx="6961517" cy="1160253"/>
          </a:xfrm>
        </p:spPr>
        <p:txBody>
          <a:bodyPr>
            <a:normAutofit/>
          </a:bodyPr>
          <a:lstStyle/>
          <a:p>
            <a:pPr marL="0" indent="0">
              <a:buNone/>
            </a:pPr>
            <a:r>
              <a:rPr lang="en-US" dirty="0">
                <a:solidFill>
                  <a:schemeClr val="accent1">
                    <a:lumMod val="20000"/>
                    <a:lumOff val="80000"/>
                  </a:schemeClr>
                </a:solidFill>
                <a:latin typeface="Corbel" panose="020B0503020204020204" pitchFamily="34" charset="0"/>
                <a:cs typeface="Corbel"/>
              </a:rPr>
              <a:t>R</a:t>
            </a:r>
            <a:r>
              <a:rPr lang="it-IT" dirty="0" err="1">
                <a:solidFill>
                  <a:schemeClr val="accent1">
                    <a:lumMod val="20000"/>
                    <a:lumOff val="80000"/>
                  </a:schemeClr>
                </a:solidFill>
                <a:latin typeface="Corbel" panose="020B0503020204020204" pitchFamily="34" charset="0"/>
                <a:cs typeface="Corbel"/>
              </a:rPr>
              <a:t>esults</a:t>
            </a:r>
            <a:r>
              <a:rPr lang="it-IT" dirty="0">
                <a:solidFill>
                  <a:schemeClr val="accent1">
                    <a:lumMod val="20000"/>
                    <a:lumOff val="80000"/>
                  </a:schemeClr>
                </a:solidFill>
                <a:latin typeface="Corbel" panose="020B0503020204020204" pitchFamily="34" charset="0"/>
                <a:cs typeface="Corbel"/>
              </a:rPr>
              <a:t> are </a:t>
            </a:r>
            <a:r>
              <a:rPr lang="it-IT" dirty="0" err="1">
                <a:solidFill>
                  <a:schemeClr val="accent1">
                    <a:lumMod val="20000"/>
                    <a:lumOff val="80000"/>
                  </a:schemeClr>
                </a:solidFill>
                <a:latin typeface="Corbel" panose="020B0503020204020204" pitchFamily="34" charset="0"/>
                <a:cs typeface="Corbel"/>
              </a:rPr>
              <a:t>generally</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poor</a:t>
            </a:r>
            <a:r>
              <a:rPr lang="it-IT" dirty="0">
                <a:solidFill>
                  <a:schemeClr val="accent1">
                    <a:lumMod val="20000"/>
                    <a:lumOff val="80000"/>
                  </a:schemeClr>
                </a:solidFill>
                <a:latin typeface="Corbel" panose="020B0503020204020204" pitchFamily="34" charset="0"/>
                <a:cs typeface="Corbel"/>
              </a:rPr>
              <a:t> with </a:t>
            </a:r>
            <a:r>
              <a:rPr lang="it-IT" dirty="0" err="1">
                <a:solidFill>
                  <a:schemeClr val="accent1">
                    <a:lumMod val="20000"/>
                    <a:lumOff val="80000"/>
                  </a:schemeClr>
                </a:solidFill>
                <a:latin typeface="Corbel" panose="020B0503020204020204" pitchFamily="34" charset="0"/>
                <a:cs typeface="Corbel"/>
              </a:rPr>
              <a:t>weakly</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interacting</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proteins</a:t>
            </a:r>
          </a:p>
          <a:p>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06784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6F055A-C590-0046-9460-D137E47D0E16}"/>
              </a:ext>
            </a:extLst>
          </p:cNvPr>
          <p:cNvPicPr>
            <a:picLocks noChangeAspect="1"/>
          </p:cNvPicPr>
          <p:nvPr/>
        </p:nvPicPr>
        <p:blipFill>
          <a:blip r:embed="rId2"/>
          <a:stretch>
            <a:fillRect/>
          </a:stretch>
        </p:blipFill>
        <p:spPr>
          <a:xfrm>
            <a:off x="185988" y="1106904"/>
            <a:ext cx="8726464" cy="4211545"/>
          </a:xfrm>
          <a:prstGeom prst="rect">
            <a:avLst/>
          </a:prstGeom>
        </p:spPr>
      </p:pic>
      <p:sp>
        <p:nvSpPr>
          <p:cNvPr id="3" name="Rectangle 2">
            <a:extLst>
              <a:ext uri="{FF2B5EF4-FFF2-40B4-BE49-F238E27FC236}">
                <a16:creationId xmlns:a16="http://schemas.microsoft.com/office/drawing/2014/main" id="{77C3DD86-70A3-8B4F-8943-546BA84FB078}"/>
              </a:ext>
            </a:extLst>
          </p:cNvPr>
          <p:cNvSpPr/>
          <p:nvPr/>
        </p:nvSpPr>
        <p:spPr>
          <a:xfrm>
            <a:off x="144379" y="6380111"/>
            <a:ext cx="6232358" cy="369332"/>
          </a:xfrm>
          <a:prstGeom prst="rect">
            <a:avLst/>
          </a:prstGeom>
        </p:spPr>
        <p:txBody>
          <a:bodyPr wrap="square">
            <a:spAutoFit/>
          </a:bodyPr>
          <a:lstStyle/>
          <a:p>
            <a:r>
              <a:rPr lang="it-IT"/>
              <a:t>http://www.ebi.ac.uk/pdbe/about/news/powerful-little-motor</a:t>
            </a:r>
          </a:p>
        </p:txBody>
      </p:sp>
      <p:sp>
        <p:nvSpPr>
          <p:cNvPr id="7" name="TextBox 6">
            <a:extLst>
              <a:ext uri="{FF2B5EF4-FFF2-40B4-BE49-F238E27FC236}">
                <a16:creationId xmlns:a16="http://schemas.microsoft.com/office/drawing/2014/main" id="{247EDA06-F6EA-8548-9F86-820DBE495FD0}"/>
              </a:ext>
            </a:extLst>
          </p:cNvPr>
          <p:cNvSpPr txBox="1"/>
          <p:nvPr/>
        </p:nvSpPr>
        <p:spPr>
          <a:xfrm>
            <a:off x="3875798" y="4687306"/>
            <a:ext cx="1141082" cy="369332"/>
          </a:xfrm>
          <a:prstGeom prst="rect">
            <a:avLst/>
          </a:prstGeom>
          <a:noFill/>
        </p:spPr>
        <p:txBody>
          <a:bodyPr wrap="none" rtlCol="0">
            <a:spAutoFit/>
          </a:bodyPr>
          <a:lstStyle/>
          <a:p>
            <a:r>
              <a:rPr lang="it-IT"/>
              <a:t>PDB: 3JVV</a:t>
            </a:r>
          </a:p>
        </p:txBody>
      </p:sp>
      <p:sp>
        <p:nvSpPr>
          <p:cNvPr id="8" name="TextBox 7">
            <a:extLst>
              <a:ext uri="{FF2B5EF4-FFF2-40B4-BE49-F238E27FC236}">
                <a16:creationId xmlns:a16="http://schemas.microsoft.com/office/drawing/2014/main" id="{A925475D-F855-B745-B6D6-6DD1CE286EC4}"/>
              </a:ext>
            </a:extLst>
          </p:cNvPr>
          <p:cNvSpPr txBox="1"/>
          <p:nvPr/>
        </p:nvSpPr>
        <p:spPr>
          <a:xfrm>
            <a:off x="1648327" y="256393"/>
            <a:ext cx="5652060" cy="369332"/>
          </a:xfrm>
          <a:prstGeom prst="rect">
            <a:avLst/>
          </a:prstGeom>
          <a:noFill/>
        </p:spPr>
        <p:txBody>
          <a:bodyPr wrap="none" rtlCol="0">
            <a:spAutoFit/>
          </a:bodyPr>
          <a:lstStyle/>
          <a:p>
            <a:r>
              <a:rPr lang="it-IT"/>
              <a:t>Hexameric PilT motor protein complex from </a:t>
            </a:r>
            <a:r>
              <a:rPr lang="it-IT" i="1"/>
              <a:t>P. Aeruginosa </a:t>
            </a:r>
            <a:endParaRPr lang="it-IT"/>
          </a:p>
        </p:txBody>
      </p:sp>
    </p:spTree>
    <p:extLst>
      <p:ext uri="{BB962C8B-B14F-4D97-AF65-F5344CB8AC3E}">
        <p14:creationId xmlns:p14="http://schemas.microsoft.com/office/powerpoint/2010/main" val="227822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6</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1350034" y="2428337"/>
            <a:ext cx="6443932" cy="1194758"/>
          </a:xfrm>
        </p:spPr>
        <p:txBody>
          <a:bodyPr>
            <a:normAutofit/>
          </a:bodyPr>
          <a:lstStyle/>
          <a:p>
            <a:pPr marL="0" indent="0">
              <a:buNone/>
            </a:pPr>
            <a:r>
              <a:rPr lang="it-IT" dirty="0">
                <a:solidFill>
                  <a:schemeClr val="accent1">
                    <a:lumMod val="20000"/>
                    <a:lumOff val="80000"/>
                  </a:schemeClr>
                </a:solidFill>
                <a:latin typeface="Corbel" panose="020B0503020204020204" pitchFamily="34" charset="0"/>
                <a:cs typeface="Corbel"/>
              </a:rPr>
              <a:t>Accurate </a:t>
            </a:r>
            <a:r>
              <a:rPr lang="it-IT" dirty="0" err="1">
                <a:solidFill>
                  <a:schemeClr val="accent1">
                    <a:lumMod val="20000"/>
                    <a:lumOff val="80000"/>
                  </a:schemeClr>
                </a:solidFill>
                <a:latin typeface="Corbel" panose="020B0503020204020204" pitchFamily="34" charset="0"/>
                <a:cs typeface="Corbel"/>
              </a:rPr>
              <a:t>interaction</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energies</a:t>
            </a:r>
            <a:r>
              <a:rPr lang="it-IT" dirty="0">
                <a:solidFill>
                  <a:schemeClr val="accent1">
                    <a:lumMod val="20000"/>
                    <a:lumOff val="80000"/>
                  </a:schemeClr>
                </a:solidFill>
                <a:latin typeface="Corbel" panose="020B0503020204020204" pitchFamily="34" charset="0"/>
                <a:cs typeface="Corbel"/>
              </a:rPr>
              <a:t> are </a:t>
            </a:r>
            <a:r>
              <a:rPr lang="it-IT" dirty="0" err="1">
                <a:solidFill>
                  <a:schemeClr val="accent1">
                    <a:lumMod val="20000"/>
                    <a:lumOff val="80000"/>
                  </a:schemeClr>
                </a:solidFill>
                <a:latin typeface="Corbel" panose="020B0503020204020204" pitchFamily="34" charset="0"/>
                <a:cs typeface="Corbel"/>
              </a:rPr>
              <a:t>too</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complicated</a:t>
            </a:r>
            <a:r>
              <a:rPr lang="it-IT" dirty="0">
                <a:solidFill>
                  <a:schemeClr val="accent1">
                    <a:lumMod val="20000"/>
                    <a:lumOff val="80000"/>
                  </a:schemeClr>
                </a:solidFill>
                <a:latin typeface="Corbel" panose="020B0503020204020204" pitchFamily="34" charset="0"/>
                <a:cs typeface="Corbel"/>
              </a:rPr>
              <a:t> to compute</a:t>
            </a:r>
          </a:p>
          <a:p>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57667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rgbClr val="002060"/>
                </a:solidFill>
                <a:latin typeface="Corbel"/>
                <a:cs typeface="Corbel"/>
              </a:rPr>
              <a:t>If the conformational change is limited to surface side-chain atoms, rigid body algorithms have been remarkably successful</a:t>
            </a:r>
          </a:p>
          <a:p>
            <a:r>
              <a:rPr lang="en-US" dirty="0">
                <a:solidFill>
                  <a:srgbClr val="002060"/>
                </a:solidFill>
                <a:latin typeface="Corbel"/>
                <a:cs typeface="Corbel"/>
              </a:rPr>
              <a:t>Integration of experimental  information produces reliable results</a:t>
            </a:r>
          </a:p>
          <a:p>
            <a:r>
              <a:rPr lang="it-IT" dirty="0" err="1">
                <a:solidFill>
                  <a:srgbClr val="002060"/>
                </a:solidFill>
                <a:latin typeface="Corbel"/>
                <a:cs typeface="Corbel"/>
              </a:rPr>
              <a:t>Relatively</a:t>
            </a:r>
            <a:r>
              <a:rPr lang="it-IT" dirty="0">
                <a:solidFill>
                  <a:srgbClr val="002060"/>
                </a:solidFill>
                <a:latin typeface="Corbel"/>
                <a:cs typeface="Corbel"/>
              </a:rPr>
              <a:t> easy for </a:t>
            </a:r>
            <a:r>
              <a:rPr lang="it-IT" dirty="0" err="1">
                <a:solidFill>
                  <a:srgbClr val="002060"/>
                </a:solidFill>
                <a:latin typeface="Corbel"/>
                <a:cs typeface="Corbel"/>
              </a:rPr>
              <a:t>enzyme-inhibitor</a:t>
            </a:r>
            <a:r>
              <a:rPr lang="it-IT" dirty="0">
                <a:solidFill>
                  <a:srgbClr val="002060"/>
                </a:solidFill>
                <a:latin typeface="Corbel"/>
                <a:cs typeface="Corbel"/>
              </a:rPr>
              <a:t> </a:t>
            </a:r>
            <a:r>
              <a:rPr lang="it-IT" dirty="0" err="1">
                <a:solidFill>
                  <a:srgbClr val="002060"/>
                </a:solidFill>
                <a:latin typeface="Corbel"/>
                <a:cs typeface="Corbel"/>
              </a:rPr>
              <a:t>complexes</a:t>
            </a:r>
            <a:endParaRPr lang="it-IT" dirty="0">
              <a:solidFill>
                <a:srgbClr val="002060"/>
              </a:solidFill>
              <a:latin typeface="Corbel"/>
              <a:cs typeface="Corbel"/>
            </a:endParaRPr>
          </a:p>
          <a:p>
            <a:r>
              <a:rPr lang="it-IT" dirty="0" err="1">
                <a:solidFill>
                  <a:srgbClr val="002060"/>
                </a:solidFill>
                <a:latin typeface="Corbel"/>
                <a:cs typeface="Corbel"/>
              </a:rPr>
              <a:t>Sometimes</a:t>
            </a:r>
            <a:r>
              <a:rPr lang="it-IT" dirty="0">
                <a:solidFill>
                  <a:srgbClr val="002060"/>
                </a:solidFill>
                <a:latin typeface="Corbel"/>
                <a:cs typeface="Corbel"/>
              </a:rPr>
              <a:t> </a:t>
            </a:r>
            <a:r>
              <a:rPr lang="it-IT" dirty="0" err="1">
                <a:solidFill>
                  <a:srgbClr val="002060"/>
                </a:solidFill>
                <a:latin typeface="Corbel"/>
                <a:cs typeface="Corbel"/>
              </a:rPr>
              <a:t>good</a:t>
            </a:r>
            <a:r>
              <a:rPr lang="it-IT" dirty="0">
                <a:solidFill>
                  <a:srgbClr val="002060"/>
                </a:solidFill>
                <a:latin typeface="Corbel"/>
                <a:cs typeface="Corbel"/>
              </a:rPr>
              <a:t> </a:t>
            </a:r>
            <a:r>
              <a:rPr lang="it-IT" dirty="0" err="1">
                <a:solidFill>
                  <a:srgbClr val="002060"/>
                </a:solidFill>
                <a:latin typeface="Corbel"/>
                <a:cs typeface="Corbel"/>
              </a:rPr>
              <a:t>results</a:t>
            </a:r>
            <a:r>
              <a:rPr lang="it-IT" dirty="0">
                <a:solidFill>
                  <a:srgbClr val="002060"/>
                </a:solidFill>
                <a:latin typeface="Corbel"/>
                <a:cs typeface="Corbel"/>
              </a:rPr>
              <a:t> with </a:t>
            </a:r>
            <a:r>
              <a:rPr lang="it-IT" dirty="0" err="1">
                <a:solidFill>
                  <a:srgbClr val="002060"/>
                </a:solidFill>
                <a:latin typeface="Corbel"/>
                <a:cs typeface="Corbel"/>
              </a:rPr>
              <a:t>antigen-antibody</a:t>
            </a:r>
            <a:r>
              <a:rPr lang="it-IT" dirty="0">
                <a:solidFill>
                  <a:srgbClr val="002060"/>
                </a:solidFill>
                <a:latin typeface="Corbel"/>
                <a:cs typeface="Corbel"/>
              </a:rPr>
              <a:t> </a:t>
            </a:r>
            <a:r>
              <a:rPr lang="it-IT" dirty="0" err="1">
                <a:solidFill>
                  <a:srgbClr val="002060"/>
                </a:solidFill>
                <a:latin typeface="Corbel"/>
                <a:cs typeface="Corbel"/>
              </a:rPr>
              <a:t>pairs</a:t>
            </a:r>
            <a:endParaRPr lang="it-IT" dirty="0">
              <a:solidFill>
                <a:srgbClr val="002060"/>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3287696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chemeClr val="accent6">
                    <a:lumMod val="20000"/>
                    <a:lumOff val="80000"/>
                  </a:schemeClr>
                </a:solidFill>
                <a:latin typeface="Corbel"/>
                <a:cs typeface="Corbel"/>
              </a:rPr>
              <a:t>If the conformational change is limited to surface side-chain atoms, rigid body algorithms have been remarkably successful</a:t>
            </a:r>
          </a:p>
          <a:p>
            <a:r>
              <a:rPr lang="en-US" dirty="0">
                <a:solidFill>
                  <a:srgbClr val="002060"/>
                </a:solidFill>
                <a:latin typeface="Corbel"/>
                <a:cs typeface="Corbel"/>
              </a:rPr>
              <a:t>Integration of experimental  information produces reliable results</a:t>
            </a:r>
          </a:p>
          <a:p>
            <a:r>
              <a:rPr lang="it-IT" dirty="0" err="1">
                <a:solidFill>
                  <a:srgbClr val="002060"/>
                </a:solidFill>
                <a:latin typeface="Corbel"/>
                <a:cs typeface="Corbel"/>
              </a:rPr>
              <a:t>Relatively</a:t>
            </a:r>
            <a:r>
              <a:rPr lang="it-IT" dirty="0">
                <a:solidFill>
                  <a:srgbClr val="002060"/>
                </a:solidFill>
                <a:latin typeface="Corbel"/>
                <a:cs typeface="Corbel"/>
              </a:rPr>
              <a:t> easy for </a:t>
            </a:r>
            <a:r>
              <a:rPr lang="it-IT" dirty="0" err="1">
                <a:solidFill>
                  <a:srgbClr val="002060"/>
                </a:solidFill>
                <a:latin typeface="Corbel"/>
                <a:cs typeface="Corbel"/>
              </a:rPr>
              <a:t>enzyme-inhibitor</a:t>
            </a:r>
            <a:r>
              <a:rPr lang="it-IT" dirty="0">
                <a:solidFill>
                  <a:srgbClr val="002060"/>
                </a:solidFill>
                <a:latin typeface="Corbel"/>
                <a:cs typeface="Corbel"/>
              </a:rPr>
              <a:t> </a:t>
            </a:r>
            <a:r>
              <a:rPr lang="it-IT" dirty="0" err="1">
                <a:solidFill>
                  <a:srgbClr val="002060"/>
                </a:solidFill>
                <a:latin typeface="Corbel"/>
                <a:cs typeface="Corbel"/>
              </a:rPr>
              <a:t>complexes</a:t>
            </a:r>
            <a:endParaRPr lang="it-IT" dirty="0">
              <a:solidFill>
                <a:srgbClr val="002060"/>
              </a:solidFill>
              <a:latin typeface="Corbel"/>
              <a:cs typeface="Corbel"/>
            </a:endParaRPr>
          </a:p>
          <a:p>
            <a:r>
              <a:rPr lang="it-IT" dirty="0" err="1">
                <a:solidFill>
                  <a:srgbClr val="002060"/>
                </a:solidFill>
                <a:latin typeface="Corbel"/>
                <a:cs typeface="Corbel"/>
              </a:rPr>
              <a:t>Sometimes</a:t>
            </a:r>
            <a:r>
              <a:rPr lang="it-IT" dirty="0">
                <a:solidFill>
                  <a:srgbClr val="002060"/>
                </a:solidFill>
                <a:latin typeface="Corbel"/>
                <a:cs typeface="Corbel"/>
              </a:rPr>
              <a:t> </a:t>
            </a:r>
            <a:r>
              <a:rPr lang="it-IT" dirty="0" err="1">
                <a:solidFill>
                  <a:srgbClr val="002060"/>
                </a:solidFill>
                <a:latin typeface="Corbel"/>
                <a:cs typeface="Corbel"/>
              </a:rPr>
              <a:t>good</a:t>
            </a:r>
            <a:r>
              <a:rPr lang="it-IT" dirty="0">
                <a:solidFill>
                  <a:srgbClr val="002060"/>
                </a:solidFill>
                <a:latin typeface="Corbel"/>
                <a:cs typeface="Corbel"/>
              </a:rPr>
              <a:t> </a:t>
            </a:r>
            <a:r>
              <a:rPr lang="it-IT" dirty="0" err="1">
                <a:solidFill>
                  <a:srgbClr val="002060"/>
                </a:solidFill>
                <a:latin typeface="Corbel"/>
                <a:cs typeface="Corbel"/>
              </a:rPr>
              <a:t>results</a:t>
            </a:r>
            <a:r>
              <a:rPr lang="it-IT" dirty="0">
                <a:solidFill>
                  <a:srgbClr val="002060"/>
                </a:solidFill>
                <a:latin typeface="Corbel"/>
                <a:cs typeface="Corbel"/>
              </a:rPr>
              <a:t> with </a:t>
            </a:r>
            <a:r>
              <a:rPr lang="it-IT" dirty="0" err="1">
                <a:solidFill>
                  <a:srgbClr val="002060"/>
                </a:solidFill>
                <a:latin typeface="Corbel"/>
                <a:cs typeface="Corbel"/>
              </a:rPr>
              <a:t>antigen-antibody</a:t>
            </a:r>
            <a:r>
              <a:rPr lang="it-IT" dirty="0">
                <a:solidFill>
                  <a:srgbClr val="002060"/>
                </a:solidFill>
                <a:latin typeface="Corbel"/>
                <a:cs typeface="Corbel"/>
              </a:rPr>
              <a:t> </a:t>
            </a:r>
            <a:r>
              <a:rPr lang="it-IT" dirty="0" err="1">
                <a:solidFill>
                  <a:srgbClr val="002060"/>
                </a:solidFill>
                <a:latin typeface="Corbel"/>
                <a:cs typeface="Corbel"/>
              </a:rPr>
              <a:t>pairs</a:t>
            </a:r>
            <a:endParaRPr lang="it-IT" dirty="0">
              <a:solidFill>
                <a:srgbClr val="002060"/>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1794529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chemeClr val="accent6">
                    <a:lumMod val="20000"/>
                    <a:lumOff val="80000"/>
                  </a:schemeClr>
                </a:solidFill>
                <a:latin typeface="Corbel"/>
                <a:cs typeface="Corbel"/>
              </a:rPr>
              <a:t>If the conformational change is limited to surface side-chain atoms, rigid body algorithms have been remarkably successful</a:t>
            </a:r>
          </a:p>
          <a:p>
            <a:r>
              <a:rPr lang="en-US" dirty="0">
                <a:solidFill>
                  <a:schemeClr val="accent6">
                    <a:lumMod val="20000"/>
                    <a:lumOff val="80000"/>
                  </a:schemeClr>
                </a:solidFill>
                <a:latin typeface="Corbel"/>
                <a:cs typeface="Corbel"/>
              </a:rPr>
              <a:t>Integration of experimental  information produces reliable results</a:t>
            </a:r>
          </a:p>
          <a:p>
            <a:r>
              <a:rPr lang="it-IT" dirty="0" err="1">
                <a:solidFill>
                  <a:srgbClr val="002060"/>
                </a:solidFill>
                <a:latin typeface="Corbel"/>
                <a:cs typeface="Corbel"/>
              </a:rPr>
              <a:t>Relatively</a:t>
            </a:r>
            <a:r>
              <a:rPr lang="it-IT" dirty="0">
                <a:solidFill>
                  <a:srgbClr val="002060"/>
                </a:solidFill>
                <a:latin typeface="Corbel"/>
                <a:cs typeface="Corbel"/>
              </a:rPr>
              <a:t> easy for </a:t>
            </a:r>
            <a:r>
              <a:rPr lang="it-IT" dirty="0" err="1">
                <a:solidFill>
                  <a:srgbClr val="002060"/>
                </a:solidFill>
                <a:latin typeface="Corbel"/>
                <a:cs typeface="Corbel"/>
              </a:rPr>
              <a:t>enzyme-inhibitor</a:t>
            </a:r>
            <a:r>
              <a:rPr lang="it-IT" dirty="0">
                <a:solidFill>
                  <a:srgbClr val="002060"/>
                </a:solidFill>
                <a:latin typeface="Corbel"/>
                <a:cs typeface="Corbel"/>
              </a:rPr>
              <a:t> </a:t>
            </a:r>
            <a:r>
              <a:rPr lang="it-IT" dirty="0" err="1">
                <a:solidFill>
                  <a:srgbClr val="002060"/>
                </a:solidFill>
                <a:latin typeface="Corbel"/>
                <a:cs typeface="Corbel"/>
              </a:rPr>
              <a:t>complexes</a:t>
            </a:r>
            <a:endParaRPr lang="it-IT" dirty="0">
              <a:solidFill>
                <a:srgbClr val="002060"/>
              </a:solidFill>
              <a:latin typeface="Corbel"/>
              <a:cs typeface="Corbel"/>
            </a:endParaRPr>
          </a:p>
          <a:p>
            <a:r>
              <a:rPr lang="it-IT" dirty="0" err="1">
                <a:solidFill>
                  <a:srgbClr val="002060"/>
                </a:solidFill>
                <a:latin typeface="Corbel"/>
                <a:cs typeface="Corbel"/>
              </a:rPr>
              <a:t>Sometimes</a:t>
            </a:r>
            <a:r>
              <a:rPr lang="it-IT" dirty="0">
                <a:solidFill>
                  <a:srgbClr val="002060"/>
                </a:solidFill>
                <a:latin typeface="Corbel"/>
                <a:cs typeface="Corbel"/>
              </a:rPr>
              <a:t> </a:t>
            </a:r>
            <a:r>
              <a:rPr lang="it-IT" dirty="0" err="1">
                <a:solidFill>
                  <a:srgbClr val="002060"/>
                </a:solidFill>
                <a:latin typeface="Corbel"/>
                <a:cs typeface="Corbel"/>
              </a:rPr>
              <a:t>good</a:t>
            </a:r>
            <a:r>
              <a:rPr lang="it-IT" dirty="0">
                <a:solidFill>
                  <a:srgbClr val="002060"/>
                </a:solidFill>
                <a:latin typeface="Corbel"/>
                <a:cs typeface="Corbel"/>
              </a:rPr>
              <a:t> </a:t>
            </a:r>
            <a:r>
              <a:rPr lang="it-IT" dirty="0" err="1">
                <a:solidFill>
                  <a:srgbClr val="002060"/>
                </a:solidFill>
                <a:latin typeface="Corbel"/>
                <a:cs typeface="Corbel"/>
              </a:rPr>
              <a:t>results</a:t>
            </a:r>
            <a:r>
              <a:rPr lang="it-IT" dirty="0">
                <a:solidFill>
                  <a:srgbClr val="002060"/>
                </a:solidFill>
                <a:latin typeface="Corbel"/>
                <a:cs typeface="Corbel"/>
              </a:rPr>
              <a:t> with </a:t>
            </a:r>
            <a:r>
              <a:rPr lang="it-IT" dirty="0" err="1">
                <a:solidFill>
                  <a:srgbClr val="002060"/>
                </a:solidFill>
                <a:latin typeface="Corbel"/>
                <a:cs typeface="Corbel"/>
              </a:rPr>
              <a:t>antigen-antibody</a:t>
            </a:r>
            <a:r>
              <a:rPr lang="it-IT" dirty="0">
                <a:solidFill>
                  <a:srgbClr val="002060"/>
                </a:solidFill>
                <a:latin typeface="Corbel"/>
                <a:cs typeface="Corbel"/>
              </a:rPr>
              <a:t> </a:t>
            </a:r>
            <a:r>
              <a:rPr lang="it-IT" dirty="0" err="1">
                <a:solidFill>
                  <a:srgbClr val="002060"/>
                </a:solidFill>
                <a:latin typeface="Corbel"/>
                <a:cs typeface="Corbel"/>
              </a:rPr>
              <a:t>pairs</a:t>
            </a:r>
            <a:endParaRPr lang="it-IT" dirty="0">
              <a:solidFill>
                <a:srgbClr val="002060"/>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304535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chemeClr val="accent6">
                    <a:lumMod val="20000"/>
                    <a:lumOff val="80000"/>
                  </a:schemeClr>
                </a:solidFill>
                <a:latin typeface="Corbel"/>
                <a:cs typeface="Corbel"/>
              </a:rPr>
              <a:t>If the conformational change is limited to surface side-chain atoms, rigid body algorithms have been remarkably successful</a:t>
            </a:r>
          </a:p>
          <a:p>
            <a:r>
              <a:rPr lang="en-US" dirty="0">
                <a:solidFill>
                  <a:schemeClr val="accent6">
                    <a:lumMod val="20000"/>
                    <a:lumOff val="80000"/>
                  </a:schemeClr>
                </a:solidFill>
                <a:latin typeface="Corbel"/>
                <a:cs typeface="Corbel"/>
              </a:rPr>
              <a:t>Integration of experimental  information produces reliable results</a:t>
            </a:r>
          </a:p>
          <a:p>
            <a:r>
              <a:rPr lang="it-IT" dirty="0" err="1">
                <a:solidFill>
                  <a:schemeClr val="accent6">
                    <a:lumMod val="20000"/>
                    <a:lumOff val="80000"/>
                  </a:schemeClr>
                </a:solidFill>
                <a:latin typeface="Corbel"/>
                <a:cs typeface="Corbel"/>
              </a:rPr>
              <a:t>Relatively</a:t>
            </a:r>
            <a:r>
              <a:rPr lang="it-IT" dirty="0">
                <a:solidFill>
                  <a:schemeClr val="accent6">
                    <a:lumMod val="20000"/>
                    <a:lumOff val="80000"/>
                  </a:schemeClr>
                </a:solidFill>
                <a:latin typeface="Corbel"/>
                <a:cs typeface="Corbel"/>
              </a:rPr>
              <a:t> easy for </a:t>
            </a:r>
            <a:r>
              <a:rPr lang="it-IT" dirty="0" err="1">
                <a:solidFill>
                  <a:schemeClr val="accent6">
                    <a:lumMod val="20000"/>
                    <a:lumOff val="80000"/>
                  </a:schemeClr>
                </a:solidFill>
                <a:latin typeface="Corbel"/>
                <a:cs typeface="Corbel"/>
              </a:rPr>
              <a:t>enzyme-inhibitor</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complexes</a:t>
            </a:r>
            <a:endParaRPr lang="it-IT" dirty="0">
              <a:solidFill>
                <a:schemeClr val="accent6">
                  <a:lumMod val="20000"/>
                  <a:lumOff val="80000"/>
                </a:schemeClr>
              </a:solidFill>
              <a:latin typeface="Corbel"/>
              <a:cs typeface="Corbel"/>
            </a:endParaRPr>
          </a:p>
          <a:p>
            <a:r>
              <a:rPr lang="it-IT" dirty="0" err="1">
                <a:solidFill>
                  <a:srgbClr val="002060"/>
                </a:solidFill>
                <a:latin typeface="Corbel"/>
                <a:cs typeface="Corbel"/>
              </a:rPr>
              <a:t>Sometimes</a:t>
            </a:r>
            <a:r>
              <a:rPr lang="it-IT" dirty="0">
                <a:solidFill>
                  <a:srgbClr val="002060"/>
                </a:solidFill>
                <a:latin typeface="Corbel"/>
                <a:cs typeface="Corbel"/>
              </a:rPr>
              <a:t> </a:t>
            </a:r>
            <a:r>
              <a:rPr lang="it-IT" dirty="0" err="1">
                <a:solidFill>
                  <a:srgbClr val="002060"/>
                </a:solidFill>
                <a:latin typeface="Corbel"/>
                <a:cs typeface="Corbel"/>
              </a:rPr>
              <a:t>good</a:t>
            </a:r>
            <a:r>
              <a:rPr lang="it-IT" dirty="0">
                <a:solidFill>
                  <a:srgbClr val="002060"/>
                </a:solidFill>
                <a:latin typeface="Corbel"/>
                <a:cs typeface="Corbel"/>
              </a:rPr>
              <a:t> </a:t>
            </a:r>
            <a:r>
              <a:rPr lang="it-IT" dirty="0" err="1">
                <a:solidFill>
                  <a:srgbClr val="002060"/>
                </a:solidFill>
                <a:latin typeface="Corbel"/>
                <a:cs typeface="Corbel"/>
              </a:rPr>
              <a:t>results</a:t>
            </a:r>
            <a:r>
              <a:rPr lang="it-IT" dirty="0">
                <a:solidFill>
                  <a:srgbClr val="002060"/>
                </a:solidFill>
                <a:latin typeface="Corbel"/>
                <a:cs typeface="Corbel"/>
              </a:rPr>
              <a:t> with </a:t>
            </a:r>
            <a:r>
              <a:rPr lang="it-IT" dirty="0" err="1">
                <a:solidFill>
                  <a:srgbClr val="002060"/>
                </a:solidFill>
                <a:latin typeface="Corbel"/>
                <a:cs typeface="Corbel"/>
              </a:rPr>
              <a:t>antigen-antibody</a:t>
            </a:r>
            <a:r>
              <a:rPr lang="it-IT" dirty="0">
                <a:solidFill>
                  <a:srgbClr val="002060"/>
                </a:solidFill>
                <a:latin typeface="Corbel"/>
                <a:cs typeface="Corbel"/>
              </a:rPr>
              <a:t> </a:t>
            </a:r>
            <a:r>
              <a:rPr lang="it-IT" dirty="0" err="1">
                <a:solidFill>
                  <a:srgbClr val="002060"/>
                </a:solidFill>
                <a:latin typeface="Corbel"/>
                <a:cs typeface="Corbel"/>
              </a:rPr>
              <a:t>pairs</a:t>
            </a:r>
            <a:endParaRPr lang="it-IT" dirty="0">
              <a:solidFill>
                <a:srgbClr val="002060"/>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15648492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chemeClr val="accent6">
                    <a:lumMod val="20000"/>
                    <a:lumOff val="80000"/>
                  </a:schemeClr>
                </a:solidFill>
                <a:latin typeface="Corbel"/>
                <a:cs typeface="Corbel"/>
              </a:rPr>
              <a:t>If the conformational change is limited to surface side-chain atoms, rigid body algorithms have been remarkably successful</a:t>
            </a:r>
          </a:p>
          <a:p>
            <a:r>
              <a:rPr lang="en-US" dirty="0">
                <a:solidFill>
                  <a:schemeClr val="accent6">
                    <a:lumMod val="20000"/>
                    <a:lumOff val="80000"/>
                  </a:schemeClr>
                </a:solidFill>
                <a:latin typeface="Corbel"/>
                <a:cs typeface="Corbel"/>
              </a:rPr>
              <a:t>Integration of experimental  information produces reliable results</a:t>
            </a:r>
          </a:p>
          <a:p>
            <a:r>
              <a:rPr lang="it-IT" dirty="0" err="1">
                <a:solidFill>
                  <a:schemeClr val="accent6">
                    <a:lumMod val="20000"/>
                    <a:lumOff val="80000"/>
                  </a:schemeClr>
                </a:solidFill>
                <a:latin typeface="Corbel"/>
                <a:cs typeface="Corbel"/>
              </a:rPr>
              <a:t>Relatively</a:t>
            </a:r>
            <a:r>
              <a:rPr lang="it-IT" dirty="0">
                <a:solidFill>
                  <a:schemeClr val="accent6">
                    <a:lumMod val="20000"/>
                    <a:lumOff val="80000"/>
                  </a:schemeClr>
                </a:solidFill>
                <a:latin typeface="Corbel"/>
                <a:cs typeface="Corbel"/>
              </a:rPr>
              <a:t> easy for </a:t>
            </a:r>
            <a:r>
              <a:rPr lang="it-IT" dirty="0" err="1">
                <a:solidFill>
                  <a:schemeClr val="accent6">
                    <a:lumMod val="20000"/>
                    <a:lumOff val="80000"/>
                  </a:schemeClr>
                </a:solidFill>
                <a:latin typeface="Corbel"/>
                <a:cs typeface="Corbel"/>
              </a:rPr>
              <a:t>enzyme-inhibitor</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complexes</a:t>
            </a:r>
            <a:endParaRPr lang="it-IT" dirty="0">
              <a:solidFill>
                <a:schemeClr val="accent6">
                  <a:lumMod val="20000"/>
                  <a:lumOff val="80000"/>
                </a:schemeClr>
              </a:solidFill>
              <a:latin typeface="Corbel"/>
              <a:cs typeface="Corbel"/>
            </a:endParaRPr>
          </a:p>
          <a:p>
            <a:r>
              <a:rPr lang="it-IT" dirty="0" err="1">
                <a:solidFill>
                  <a:schemeClr val="accent6">
                    <a:lumMod val="20000"/>
                    <a:lumOff val="80000"/>
                  </a:schemeClr>
                </a:solidFill>
                <a:latin typeface="Corbel"/>
                <a:cs typeface="Corbel"/>
              </a:rPr>
              <a:t>Sometimes</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good</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results</a:t>
            </a:r>
            <a:r>
              <a:rPr lang="it-IT" dirty="0">
                <a:solidFill>
                  <a:schemeClr val="accent6">
                    <a:lumMod val="20000"/>
                    <a:lumOff val="80000"/>
                  </a:schemeClr>
                </a:solidFill>
                <a:latin typeface="Corbel"/>
                <a:cs typeface="Corbel"/>
              </a:rPr>
              <a:t> with </a:t>
            </a:r>
            <a:r>
              <a:rPr lang="it-IT" dirty="0" err="1">
                <a:solidFill>
                  <a:schemeClr val="accent6">
                    <a:lumMod val="20000"/>
                    <a:lumOff val="80000"/>
                  </a:schemeClr>
                </a:solidFill>
                <a:latin typeface="Corbel"/>
                <a:cs typeface="Corbel"/>
              </a:rPr>
              <a:t>antigen-antibody</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pairs</a:t>
            </a:r>
            <a:endParaRPr lang="it-IT" dirty="0">
              <a:solidFill>
                <a:schemeClr val="accent6">
                  <a:lumMod val="20000"/>
                  <a:lumOff val="80000"/>
                </a:schemeClr>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4149868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60678"/>
            <a:ext cx="8229600" cy="1143000"/>
          </a:xfrm>
        </p:spPr>
        <p:txBody>
          <a:bodyPr/>
          <a:lstStyle/>
          <a:p>
            <a:r>
              <a:rPr lang="en-US" dirty="0">
                <a:solidFill>
                  <a:schemeClr val="bg1"/>
                </a:solidFill>
              </a:rPr>
              <a:t>Conclusions </a:t>
            </a:r>
          </a:p>
        </p:txBody>
      </p:sp>
      <p:sp>
        <p:nvSpPr>
          <p:cNvPr id="3" name="Content Placeholder 2"/>
          <p:cNvSpPr>
            <a:spLocks noGrp="1"/>
          </p:cNvSpPr>
          <p:nvPr>
            <p:ph idx="1"/>
          </p:nvPr>
        </p:nvSpPr>
        <p:spPr>
          <a:xfrm>
            <a:off x="0" y="1600200"/>
            <a:ext cx="9019855" cy="4525963"/>
          </a:xfrm>
        </p:spPr>
        <p:txBody>
          <a:bodyPr>
            <a:normAutofit/>
          </a:bodyPr>
          <a:lstStyle/>
          <a:p>
            <a:r>
              <a:rPr lang="en-US" sz="2600" dirty="0">
                <a:latin typeface="Corbel"/>
                <a:cs typeface="Corbel"/>
              </a:rPr>
              <a:t>Despite some algorithms are able to rank correct solutions within the top ten predictions, for most complexes the highest ranked structures are still false positives (high </a:t>
            </a:r>
            <a:r>
              <a:rPr lang="en-US" sz="2600" dirty="0" err="1">
                <a:latin typeface="Corbel"/>
                <a:cs typeface="Corbel"/>
              </a:rPr>
              <a:t>rmsd</a:t>
            </a:r>
            <a:r>
              <a:rPr lang="en-US" sz="2600" dirty="0">
                <a:latin typeface="Corbel"/>
                <a:cs typeface="Corbel"/>
              </a:rPr>
              <a:t> from the complex)</a:t>
            </a:r>
          </a:p>
          <a:p>
            <a:r>
              <a:rPr lang="en-US" sz="2600" dirty="0">
                <a:latin typeface="Corbel"/>
                <a:cs typeface="Corbel"/>
              </a:rPr>
              <a:t>No efficient method for reliable discrimination between correct solutions and FPs is currently available, in particular if the binding site is unknown</a:t>
            </a:r>
          </a:p>
          <a:p>
            <a:r>
              <a:rPr lang="it-IT" sz="2600" dirty="0" err="1">
                <a:latin typeface="Corbel"/>
                <a:cs typeface="Corbel"/>
              </a:rPr>
              <a:t>Many</a:t>
            </a:r>
            <a:r>
              <a:rPr lang="it-IT" sz="2600" dirty="0">
                <a:latin typeface="Corbel"/>
                <a:cs typeface="Corbel"/>
              </a:rPr>
              <a:t> </a:t>
            </a:r>
            <a:r>
              <a:rPr lang="it-IT" sz="2600" dirty="0" err="1">
                <a:latin typeface="Corbel"/>
                <a:cs typeface="Corbel"/>
              </a:rPr>
              <a:t>FPs</a:t>
            </a:r>
            <a:r>
              <a:rPr lang="it-IT" sz="2600" dirty="0">
                <a:latin typeface="Corbel"/>
                <a:cs typeface="Corbel"/>
              </a:rPr>
              <a:t> </a:t>
            </a:r>
            <a:r>
              <a:rPr lang="it-IT" sz="2600" dirty="0" err="1">
                <a:latin typeface="Corbel"/>
                <a:cs typeface="Corbel"/>
              </a:rPr>
              <a:t>displaying</a:t>
            </a:r>
            <a:r>
              <a:rPr lang="it-IT" sz="2600" dirty="0">
                <a:latin typeface="Corbel"/>
                <a:cs typeface="Corbel"/>
              </a:rPr>
              <a:t> </a:t>
            </a:r>
            <a:r>
              <a:rPr lang="it-IT" sz="2600" dirty="0" err="1">
                <a:latin typeface="Corbel"/>
                <a:cs typeface="Corbel"/>
              </a:rPr>
              <a:t>good</a:t>
            </a:r>
            <a:r>
              <a:rPr lang="it-IT" sz="2600" dirty="0">
                <a:latin typeface="Corbel"/>
                <a:cs typeface="Corbel"/>
              </a:rPr>
              <a:t> </a:t>
            </a:r>
            <a:r>
              <a:rPr lang="it-IT" sz="2600" dirty="0" err="1">
                <a:latin typeface="Corbel"/>
                <a:cs typeface="Corbel"/>
              </a:rPr>
              <a:t>surface</a:t>
            </a:r>
            <a:r>
              <a:rPr lang="it-IT" sz="2600" dirty="0">
                <a:latin typeface="Corbel"/>
                <a:cs typeface="Corbel"/>
              </a:rPr>
              <a:t> </a:t>
            </a:r>
            <a:r>
              <a:rPr lang="it-IT" sz="2600" dirty="0" err="1">
                <a:latin typeface="Corbel"/>
                <a:cs typeface="Corbel"/>
              </a:rPr>
              <a:t>complementarity</a:t>
            </a:r>
            <a:r>
              <a:rPr lang="it-IT" sz="2600" dirty="0">
                <a:latin typeface="Corbel"/>
                <a:cs typeface="Corbel"/>
              </a:rPr>
              <a:t> are far from the native </a:t>
            </a:r>
            <a:r>
              <a:rPr lang="it-IT" sz="2600" dirty="0" err="1">
                <a:latin typeface="Corbel"/>
                <a:cs typeface="Corbel"/>
              </a:rPr>
              <a:t>complex</a:t>
            </a:r>
            <a:endParaRPr lang="it-IT" sz="2600" dirty="0">
              <a:latin typeface="Corbel"/>
              <a:cs typeface="Corbel"/>
            </a:endParaRPr>
          </a:p>
          <a:p>
            <a:pPr marL="0" indent="0">
              <a:buNone/>
            </a:pPr>
            <a:endParaRPr lang="en-US" sz="2600" dirty="0">
              <a:latin typeface="Corbel"/>
              <a:cs typeface="Corbel"/>
            </a:endParaRPr>
          </a:p>
          <a:p>
            <a:endParaRPr lang="en-US" sz="2800" dirty="0"/>
          </a:p>
          <a:p>
            <a:pPr marL="0" indent="0">
              <a:buNone/>
            </a:pPr>
            <a:endParaRPr lang="it-IT" sz="2600" dirty="0">
              <a:latin typeface="Corbel"/>
              <a:cs typeface="Corbel"/>
            </a:endParaRPr>
          </a:p>
          <a:p>
            <a:endParaRPr lang="en-US" dirty="0">
              <a:latin typeface="Corbel"/>
              <a:cs typeface="Corbel"/>
            </a:endParaRPr>
          </a:p>
        </p:txBody>
      </p:sp>
    </p:spTree>
    <p:extLst>
      <p:ext uri="{BB962C8B-B14F-4D97-AF65-F5344CB8AC3E}">
        <p14:creationId xmlns:p14="http://schemas.microsoft.com/office/powerpoint/2010/main" val="4222685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3822C-7177-3940-85D7-F1906BC7AAC4}"/>
              </a:ext>
            </a:extLst>
          </p:cNvPr>
          <p:cNvPicPr>
            <a:picLocks noChangeAspect="1"/>
          </p:cNvPicPr>
          <p:nvPr/>
        </p:nvPicPr>
        <p:blipFill>
          <a:blip r:embed="rId2"/>
          <a:stretch>
            <a:fillRect/>
          </a:stretch>
        </p:blipFill>
        <p:spPr>
          <a:xfrm>
            <a:off x="0" y="2111721"/>
            <a:ext cx="9144000" cy="2634558"/>
          </a:xfrm>
          <a:prstGeom prst="rect">
            <a:avLst/>
          </a:prstGeom>
        </p:spPr>
      </p:pic>
      <p:sp>
        <p:nvSpPr>
          <p:cNvPr id="6" name="TextBox 5">
            <a:extLst>
              <a:ext uri="{FF2B5EF4-FFF2-40B4-BE49-F238E27FC236}">
                <a16:creationId xmlns:a16="http://schemas.microsoft.com/office/drawing/2014/main" id="{114EF0AB-015C-C144-AB74-018110E5C017}"/>
              </a:ext>
            </a:extLst>
          </p:cNvPr>
          <p:cNvSpPr txBox="1"/>
          <p:nvPr/>
        </p:nvSpPr>
        <p:spPr>
          <a:xfrm>
            <a:off x="1072869" y="503854"/>
            <a:ext cx="6998262" cy="584775"/>
          </a:xfrm>
          <a:prstGeom prst="rect">
            <a:avLst/>
          </a:prstGeom>
          <a:noFill/>
        </p:spPr>
        <p:txBody>
          <a:bodyPr wrap="none" rtlCol="0">
            <a:spAutoFit/>
          </a:bodyPr>
          <a:lstStyle/>
          <a:p>
            <a:r>
              <a:rPr lang="it-IT" sz="3200">
                <a:solidFill>
                  <a:schemeClr val="accent6">
                    <a:lumMod val="20000"/>
                    <a:lumOff val="80000"/>
                  </a:schemeClr>
                </a:solidFill>
              </a:rPr>
              <a:t>How can you choose a docking program?</a:t>
            </a:r>
          </a:p>
        </p:txBody>
      </p:sp>
    </p:spTree>
    <p:extLst>
      <p:ext uri="{BB962C8B-B14F-4D97-AF65-F5344CB8AC3E}">
        <p14:creationId xmlns:p14="http://schemas.microsoft.com/office/powerpoint/2010/main" val="2164767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4EF0AB-015C-C144-AB74-018110E5C017}"/>
              </a:ext>
            </a:extLst>
          </p:cNvPr>
          <p:cNvSpPr txBox="1"/>
          <p:nvPr/>
        </p:nvSpPr>
        <p:spPr>
          <a:xfrm>
            <a:off x="1072869" y="503854"/>
            <a:ext cx="6998262" cy="584775"/>
          </a:xfrm>
          <a:prstGeom prst="rect">
            <a:avLst/>
          </a:prstGeom>
          <a:noFill/>
        </p:spPr>
        <p:txBody>
          <a:bodyPr wrap="none" rtlCol="0">
            <a:spAutoFit/>
          </a:bodyPr>
          <a:lstStyle/>
          <a:p>
            <a:r>
              <a:rPr lang="it-IT" sz="3200">
                <a:solidFill>
                  <a:schemeClr val="accent6">
                    <a:lumMod val="20000"/>
                    <a:lumOff val="80000"/>
                  </a:schemeClr>
                </a:solidFill>
              </a:rPr>
              <a:t>How can you choose a docking program?</a:t>
            </a:r>
          </a:p>
        </p:txBody>
      </p:sp>
      <p:sp>
        <p:nvSpPr>
          <p:cNvPr id="2" name="TextBox 1">
            <a:extLst>
              <a:ext uri="{FF2B5EF4-FFF2-40B4-BE49-F238E27FC236}">
                <a16:creationId xmlns:a16="http://schemas.microsoft.com/office/drawing/2014/main" id="{84E61959-1CC1-0949-AE5D-A1EA13CBF0B8}"/>
              </a:ext>
            </a:extLst>
          </p:cNvPr>
          <p:cNvSpPr txBox="1"/>
          <p:nvPr/>
        </p:nvSpPr>
        <p:spPr>
          <a:xfrm>
            <a:off x="2173881" y="1772817"/>
            <a:ext cx="4276555" cy="3539430"/>
          </a:xfrm>
          <a:prstGeom prst="rect">
            <a:avLst/>
          </a:prstGeom>
          <a:noFill/>
        </p:spPr>
        <p:txBody>
          <a:bodyPr wrap="none" rtlCol="0">
            <a:spAutoFit/>
          </a:bodyPr>
          <a:lstStyle/>
          <a:p>
            <a:pPr marL="457200" indent="-457200">
              <a:buFont typeface="Arial" panose="020B0604020202020204" pitchFamily="34" charset="0"/>
              <a:buChar char="•"/>
            </a:pPr>
            <a:r>
              <a:rPr lang="it-IT" sz="3200">
                <a:solidFill>
                  <a:schemeClr val="accent6">
                    <a:lumMod val="20000"/>
                    <a:lumOff val="80000"/>
                  </a:schemeClr>
                </a:solidFill>
              </a:rPr>
              <a:t>Who is the receptor?</a:t>
            </a:r>
          </a:p>
          <a:p>
            <a:pPr marL="457200" indent="-457200">
              <a:buFont typeface="Arial" panose="020B0604020202020204" pitchFamily="34" charset="0"/>
              <a:buChar char="•"/>
            </a:pPr>
            <a:r>
              <a:rPr lang="it-IT" sz="3200">
                <a:solidFill>
                  <a:schemeClr val="accent6">
                    <a:lumMod val="20000"/>
                    <a:lumOff val="80000"/>
                  </a:schemeClr>
                </a:solidFill>
              </a:rPr>
              <a:t>Who is the ligand?</a:t>
            </a:r>
          </a:p>
          <a:p>
            <a:pPr marL="457200" indent="-457200">
              <a:buFont typeface="Arial" panose="020B0604020202020204" pitchFamily="34" charset="0"/>
              <a:buChar char="•"/>
            </a:pPr>
            <a:r>
              <a:rPr lang="it-IT" sz="3200">
                <a:solidFill>
                  <a:schemeClr val="accent6">
                    <a:lumMod val="20000"/>
                    <a:lumOff val="80000"/>
                  </a:schemeClr>
                </a:solidFill>
              </a:rPr>
              <a:t>Is it free?</a:t>
            </a:r>
          </a:p>
          <a:p>
            <a:pPr marL="457200" indent="-457200">
              <a:buFont typeface="Arial" panose="020B0604020202020204" pitchFamily="34" charset="0"/>
              <a:buChar char="•"/>
            </a:pPr>
            <a:r>
              <a:rPr lang="it-IT" sz="3200">
                <a:solidFill>
                  <a:schemeClr val="accent6">
                    <a:lumMod val="20000"/>
                    <a:lumOff val="80000"/>
                  </a:schemeClr>
                </a:solidFill>
              </a:rPr>
              <a:t>Is it difficult to use?</a:t>
            </a:r>
          </a:p>
          <a:p>
            <a:pPr marL="457200" indent="-457200">
              <a:buFont typeface="Arial" panose="020B0604020202020204" pitchFamily="34" charset="0"/>
              <a:buChar char="•"/>
            </a:pPr>
            <a:r>
              <a:rPr lang="it-IT" sz="3200">
                <a:solidFill>
                  <a:schemeClr val="accent6">
                    <a:lumMod val="20000"/>
                    <a:lumOff val="80000"/>
                  </a:schemeClr>
                </a:solidFill>
              </a:rPr>
              <a:t>How does it perform?</a:t>
            </a:r>
          </a:p>
          <a:p>
            <a:pPr marL="457200" indent="-457200">
              <a:buFont typeface="Arial" panose="020B0604020202020204" pitchFamily="34" charset="0"/>
              <a:buChar char="•"/>
            </a:pPr>
            <a:r>
              <a:rPr lang="it-IT" sz="3200">
                <a:solidFill>
                  <a:schemeClr val="accent6">
                    <a:lumMod val="20000"/>
                    <a:lumOff val="80000"/>
                  </a:schemeClr>
                </a:solidFill>
              </a:rPr>
              <a:t>Search algorithm?</a:t>
            </a:r>
          </a:p>
          <a:p>
            <a:pPr marL="457200" indent="-457200">
              <a:buFont typeface="Arial" panose="020B0604020202020204" pitchFamily="34" charset="0"/>
              <a:buChar char="•"/>
            </a:pPr>
            <a:r>
              <a:rPr lang="it-IT" sz="3200">
                <a:solidFill>
                  <a:schemeClr val="accent6">
                    <a:lumMod val="20000"/>
                    <a:lumOff val="80000"/>
                  </a:schemeClr>
                </a:solidFill>
              </a:rPr>
              <a:t>Scoring function?</a:t>
            </a:r>
          </a:p>
        </p:txBody>
      </p:sp>
    </p:spTree>
    <p:extLst>
      <p:ext uri="{BB962C8B-B14F-4D97-AF65-F5344CB8AC3E}">
        <p14:creationId xmlns:p14="http://schemas.microsoft.com/office/powerpoint/2010/main" val="3030536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16.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0"/>
            <a:ext cx="7052323" cy="6858000"/>
          </a:xfrm>
          <a:prstGeom prst="rect">
            <a:avLst/>
          </a:prstGeom>
        </p:spPr>
      </p:pic>
    </p:spTree>
    <p:extLst>
      <p:ext uri="{BB962C8B-B14F-4D97-AF65-F5344CB8AC3E}">
        <p14:creationId xmlns:p14="http://schemas.microsoft.com/office/powerpoint/2010/main" val="4225081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FDE63-7FAC-6242-9710-6CE262EAE123}"/>
              </a:ext>
            </a:extLst>
          </p:cNvPr>
          <p:cNvSpPr txBox="1"/>
          <p:nvPr/>
        </p:nvSpPr>
        <p:spPr>
          <a:xfrm>
            <a:off x="577517" y="2959767"/>
            <a:ext cx="8271560" cy="769441"/>
          </a:xfrm>
          <a:prstGeom prst="rect">
            <a:avLst/>
          </a:prstGeom>
          <a:noFill/>
        </p:spPr>
        <p:txBody>
          <a:bodyPr wrap="none" rtlCol="0">
            <a:spAutoFit/>
          </a:bodyPr>
          <a:lstStyle/>
          <a:p>
            <a:r>
              <a:rPr lang="it-IT" sz="4400">
                <a:solidFill>
                  <a:schemeClr val="bg1"/>
                </a:solidFill>
              </a:rPr>
              <a:t>Why predicting protein complexes?</a:t>
            </a:r>
          </a:p>
        </p:txBody>
      </p:sp>
    </p:spTree>
    <p:extLst>
      <p:ext uri="{BB962C8B-B14F-4D97-AF65-F5344CB8AC3E}">
        <p14:creationId xmlns:p14="http://schemas.microsoft.com/office/powerpoint/2010/main" val="3168527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17.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0"/>
            <a:ext cx="6551913" cy="6858000"/>
          </a:xfrm>
          <a:prstGeom prst="rect">
            <a:avLst/>
          </a:prstGeom>
        </p:spPr>
      </p:pic>
    </p:spTree>
    <p:extLst>
      <p:ext uri="{BB962C8B-B14F-4D97-AF65-F5344CB8AC3E}">
        <p14:creationId xmlns:p14="http://schemas.microsoft.com/office/powerpoint/2010/main" val="2170952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76958"/>
            <a:ext cx="8229600" cy="1143000"/>
          </a:xfrm>
        </p:spPr>
        <p:txBody>
          <a:bodyPr>
            <a:normAutofit fontScale="90000"/>
          </a:bodyPr>
          <a:lstStyle/>
          <a:p>
            <a:r>
              <a:rPr lang="en-US" b="1" dirty="0" err="1">
                <a:solidFill>
                  <a:srgbClr val="FFFFFF"/>
                </a:solidFill>
              </a:rPr>
              <a:t>ClusPro</a:t>
            </a:r>
            <a:br>
              <a:rPr lang="en-US" dirty="0">
                <a:solidFill>
                  <a:srgbClr val="FFFFFF"/>
                </a:solidFill>
              </a:rPr>
            </a:br>
            <a:r>
              <a:rPr lang="en-US" dirty="0">
                <a:solidFill>
                  <a:srgbClr val="FFFFFF"/>
                </a:solidFill>
              </a:rPr>
              <a:t> </a:t>
            </a:r>
            <a:r>
              <a:rPr lang="en-US" sz="3100" dirty="0">
                <a:solidFill>
                  <a:srgbClr val="FFFFFF"/>
                </a:solidFill>
              </a:rPr>
              <a:t>http://</a:t>
            </a:r>
            <a:r>
              <a:rPr lang="en-US" sz="3100" dirty="0" err="1">
                <a:solidFill>
                  <a:srgbClr val="FFFFFF"/>
                </a:solidFill>
              </a:rPr>
              <a:t>nrc.bu.edu</a:t>
            </a:r>
            <a:r>
              <a:rPr lang="en-US" sz="3100" dirty="0">
                <a:solidFill>
                  <a:srgbClr val="FFFFFF"/>
                </a:solidFill>
              </a:rPr>
              <a:t>/cluster</a:t>
            </a:r>
          </a:p>
        </p:txBody>
      </p:sp>
      <p:sp>
        <p:nvSpPr>
          <p:cNvPr id="3" name="Content Placeholder 2"/>
          <p:cNvSpPr>
            <a:spLocks noGrp="1"/>
          </p:cNvSpPr>
          <p:nvPr>
            <p:ph idx="1"/>
          </p:nvPr>
        </p:nvSpPr>
        <p:spPr>
          <a:xfrm>
            <a:off x="293064" y="1681600"/>
            <a:ext cx="8694228" cy="4525963"/>
          </a:xfrm>
        </p:spPr>
        <p:txBody>
          <a:bodyPr>
            <a:normAutofit fontScale="92500" lnSpcReduction="20000"/>
          </a:bodyPr>
          <a:lstStyle/>
          <a:p>
            <a:r>
              <a:rPr lang="en-US" b="1" dirty="0"/>
              <a:t>The first fully automated, web-based program for the computational docking of protein structures </a:t>
            </a:r>
          </a:p>
          <a:p>
            <a:r>
              <a:rPr lang="en-US" dirty="0"/>
              <a:t>The docking algorithms evaluate billions of putative complexes, retaining a preset number with favorable surface complementarities </a:t>
            </a:r>
          </a:p>
          <a:p>
            <a:r>
              <a:rPr lang="en-US" dirty="0"/>
              <a:t>A filtering method is then applied to this set of structures, selecting those with good electrostatic and </a:t>
            </a:r>
            <a:r>
              <a:rPr lang="en-US" dirty="0" err="1"/>
              <a:t>desolvation</a:t>
            </a:r>
            <a:r>
              <a:rPr lang="en-US" dirty="0"/>
              <a:t> free energies for further clustering </a:t>
            </a:r>
          </a:p>
          <a:p>
            <a:r>
              <a:rPr lang="en-US" dirty="0"/>
              <a:t>The program output is a short list of putative complexes ranked according to their clustering properties</a:t>
            </a:r>
          </a:p>
        </p:txBody>
      </p:sp>
    </p:spTree>
    <p:extLst>
      <p:ext uri="{BB962C8B-B14F-4D97-AF65-F5344CB8AC3E}">
        <p14:creationId xmlns:p14="http://schemas.microsoft.com/office/powerpoint/2010/main" val="263559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480" y="1746720"/>
            <a:ext cx="8481249" cy="4525963"/>
          </a:xfrm>
        </p:spPr>
        <p:txBody>
          <a:bodyPr>
            <a:normAutofit fontScale="85000" lnSpcReduction="10000"/>
          </a:bodyPr>
          <a:lstStyle/>
          <a:p>
            <a:r>
              <a:rPr lang="en-US" b="1" dirty="0">
                <a:solidFill>
                  <a:srgbClr val="000000"/>
                </a:solidFill>
                <a:latin typeface="Corbel"/>
                <a:cs typeface="Corbel"/>
              </a:rPr>
              <a:t>User Input</a:t>
            </a:r>
            <a:r>
              <a:rPr lang="en-US" dirty="0">
                <a:solidFill>
                  <a:srgbClr val="000000"/>
                </a:solidFill>
                <a:latin typeface="Corbel"/>
                <a:cs typeface="Corbel"/>
              </a:rPr>
              <a:t>: PDB files of the 2 protein structures </a:t>
            </a:r>
          </a:p>
          <a:p>
            <a:r>
              <a:rPr lang="en-US" b="1" dirty="0">
                <a:solidFill>
                  <a:srgbClr val="000000"/>
                </a:solidFill>
                <a:latin typeface="Corbel"/>
                <a:cs typeface="Corbel"/>
              </a:rPr>
              <a:t>Output</a:t>
            </a:r>
            <a:r>
              <a:rPr lang="en-US" dirty="0">
                <a:solidFill>
                  <a:srgbClr val="000000"/>
                </a:solidFill>
                <a:latin typeface="Corbel"/>
                <a:cs typeface="Corbel"/>
              </a:rPr>
              <a:t>: 10 (default) top predictions of docked conformations close to the native structure</a:t>
            </a:r>
          </a:p>
          <a:p>
            <a:r>
              <a:rPr lang="en-US" dirty="0"/>
              <a:t>Rigid body docking </a:t>
            </a:r>
            <a:r>
              <a:rPr lang="en-US" dirty="0">
                <a:solidFill>
                  <a:srgbClr val="000000"/>
                </a:solidFill>
                <a:latin typeface="Corbel"/>
                <a:cs typeface="Corbel"/>
              </a:rPr>
              <a:t>is performed using  2 established FFT-based docking programs (DOT and ZDOCK)</a:t>
            </a:r>
            <a:endParaRPr lang="en-US" dirty="0"/>
          </a:p>
          <a:p>
            <a:r>
              <a:rPr lang="en-US" dirty="0"/>
              <a:t>The scoring is solely based on the surface complementarity between the two structures</a:t>
            </a:r>
          </a:p>
          <a:p>
            <a:r>
              <a:rPr lang="en-US" dirty="0"/>
              <a:t>Over 2.7 10</a:t>
            </a:r>
            <a:r>
              <a:rPr lang="en-US" baseline="30000" dirty="0"/>
              <a:t>10</a:t>
            </a:r>
            <a:r>
              <a:rPr lang="en-US" dirty="0"/>
              <a:t>  structures are evaluated, retaining 20 000 structures with the best surface complementarity scores, which are then further subjected to an empirical free energy filtering algorithm</a:t>
            </a:r>
          </a:p>
        </p:txBody>
      </p:sp>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457200" y="176958"/>
            <a:ext cx="8229600" cy="1143000"/>
          </a:xfrm>
        </p:spPr>
        <p:txBody>
          <a:bodyPr>
            <a:normAutofit fontScale="90000"/>
          </a:bodyPr>
          <a:lstStyle/>
          <a:p>
            <a:r>
              <a:rPr lang="en-US" b="1" dirty="0" err="1">
                <a:solidFill>
                  <a:srgbClr val="FFFFFF"/>
                </a:solidFill>
              </a:rPr>
              <a:t>ClusPro</a:t>
            </a:r>
            <a:br>
              <a:rPr lang="en-US" dirty="0">
                <a:solidFill>
                  <a:srgbClr val="FFFFFF"/>
                </a:solidFill>
              </a:rPr>
            </a:br>
            <a:r>
              <a:rPr lang="en-US" dirty="0">
                <a:solidFill>
                  <a:srgbClr val="FFFFFF"/>
                </a:solidFill>
              </a:rPr>
              <a:t> </a:t>
            </a:r>
            <a:r>
              <a:rPr lang="en-US" sz="3100" dirty="0">
                <a:solidFill>
                  <a:srgbClr val="FFFFFF"/>
                </a:solidFill>
              </a:rPr>
              <a:t>http://</a:t>
            </a:r>
            <a:r>
              <a:rPr lang="en-US" sz="3100" dirty="0" err="1">
                <a:solidFill>
                  <a:srgbClr val="FFFFFF"/>
                </a:solidFill>
              </a:rPr>
              <a:t>nrc.bu.edu</a:t>
            </a:r>
            <a:r>
              <a:rPr lang="en-US" sz="3100" dirty="0">
                <a:solidFill>
                  <a:srgbClr val="FFFFFF"/>
                </a:solidFill>
              </a:rPr>
              <a:t>/cluster</a:t>
            </a:r>
          </a:p>
        </p:txBody>
      </p:sp>
    </p:spTree>
    <p:extLst>
      <p:ext uri="{BB962C8B-B14F-4D97-AF65-F5344CB8AC3E}">
        <p14:creationId xmlns:p14="http://schemas.microsoft.com/office/powerpoint/2010/main" val="3009038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220" y="1746720"/>
            <a:ext cx="8710510" cy="4525963"/>
          </a:xfrm>
        </p:spPr>
        <p:txBody>
          <a:bodyPr>
            <a:normAutofit fontScale="92500" lnSpcReduction="20000"/>
          </a:bodyPr>
          <a:lstStyle/>
          <a:p>
            <a:r>
              <a:rPr lang="en-US" dirty="0"/>
              <a:t>The free energy of the complex structure is typically dominated by van der Waals interactions, which is a very noisy function and difficult to calculate, especially with incorrect side-chain </a:t>
            </a:r>
            <a:r>
              <a:rPr lang="en-US" dirty="0" err="1"/>
              <a:t>rotamers</a:t>
            </a:r>
            <a:endParaRPr lang="en-US" dirty="0"/>
          </a:p>
          <a:p>
            <a:r>
              <a:rPr lang="en-US" dirty="0"/>
              <a:t>Therefore, other components of the binding free energy are used to account for the noise of the van der Waals energies</a:t>
            </a:r>
          </a:p>
          <a:p>
            <a:pPr lvl="1"/>
            <a:r>
              <a:rPr lang="en-US" dirty="0" err="1"/>
              <a:t>Desolvation</a:t>
            </a:r>
            <a:r>
              <a:rPr lang="en-US" dirty="0"/>
              <a:t> free energy using the atomic contact potential (statistical measure of the </a:t>
            </a:r>
            <a:r>
              <a:rPr lang="en-US" dirty="0" err="1"/>
              <a:t>desolvation</a:t>
            </a:r>
            <a:r>
              <a:rPr lang="en-US" dirty="0"/>
              <a:t> free energy)</a:t>
            </a:r>
          </a:p>
          <a:p>
            <a:pPr lvl="1"/>
            <a:r>
              <a:rPr lang="en-US" dirty="0"/>
              <a:t>Electrostatic free energy using a </a:t>
            </a:r>
            <a:r>
              <a:rPr lang="en-US" dirty="0" err="1"/>
              <a:t>Coulombic</a:t>
            </a:r>
            <a:r>
              <a:rPr lang="en-US" dirty="0"/>
              <a:t> model with a distance-dependent dielectric of 4r</a:t>
            </a:r>
          </a:p>
          <a:p>
            <a:endParaRPr lang="en-US" dirty="0"/>
          </a:p>
        </p:txBody>
      </p:sp>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457200" y="176958"/>
            <a:ext cx="8229600" cy="1143000"/>
          </a:xfrm>
        </p:spPr>
        <p:txBody>
          <a:bodyPr>
            <a:normAutofit fontScale="90000"/>
          </a:bodyPr>
          <a:lstStyle/>
          <a:p>
            <a:r>
              <a:rPr lang="en-US" b="1" dirty="0" err="1">
                <a:solidFill>
                  <a:srgbClr val="FFFFFF"/>
                </a:solidFill>
              </a:rPr>
              <a:t>ClusPro</a:t>
            </a:r>
            <a:br>
              <a:rPr lang="en-US" dirty="0">
                <a:solidFill>
                  <a:srgbClr val="FFFFFF"/>
                </a:solidFill>
              </a:rPr>
            </a:br>
            <a:r>
              <a:rPr lang="en-US" dirty="0">
                <a:solidFill>
                  <a:srgbClr val="FFFFFF"/>
                </a:solidFill>
              </a:rPr>
              <a:t> </a:t>
            </a:r>
            <a:r>
              <a:rPr lang="en-US" sz="3100" dirty="0">
                <a:solidFill>
                  <a:srgbClr val="FFFFFF"/>
                </a:solidFill>
              </a:rPr>
              <a:t>http://</a:t>
            </a:r>
            <a:r>
              <a:rPr lang="en-US" sz="3100" dirty="0" err="1">
                <a:solidFill>
                  <a:srgbClr val="FFFFFF"/>
                </a:solidFill>
              </a:rPr>
              <a:t>nrc.bu.edu</a:t>
            </a:r>
            <a:r>
              <a:rPr lang="en-US" sz="3100" dirty="0">
                <a:solidFill>
                  <a:srgbClr val="FFFFFF"/>
                </a:solidFill>
              </a:rPr>
              <a:t>/cluster</a:t>
            </a:r>
          </a:p>
        </p:txBody>
      </p:sp>
    </p:spTree>
    <p:extLst>
      <p:ext uri="{BB962C8B-B14F-4D97-AF65-F5344CB8AC3E}">
        <p14:creationId xmlns:p14="http://schemas.microsoft.com/office/powerpoint/2010/main" val="2447715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262" y="1779281"/>
            <a:ext cx="8686800" cy="4525963"/>
          </a:xfrm>
        </p:spPr>
        <p:txBody>
          <a:bodyPr>
            <a:normAutofit fontScale="92500"/>
          </a:bodyPr>
          <a:lstStyle/>
          <a:p>
            <a:r>
              <a:rPr lang="en-US" dirty="0"/>
              <a:t>The top 2000 energetically favorable structures are clustered on the basis of a pairwise binding site root mean squared deviation (RMSD) criterion</a:t>
            </a:r>
          </a:p>
          <a:p>
            <a:r>
              <a:rPr lang="en-US" dirty="0"/>
              <a:t>Clusters are then formed by selecting the ligand that has the most neighbors below a previously selected clustering radius. </a:t>
            </a:r>
          </a:p>
          <a:p>
            <a:r>
              <a:rPr lang="en-US" dirty="0"/>
              <a:t>The ligand with the most neighbors is the cluster center, and is the representative structure for the cluster</a:t>
            </a:r>
          </a:p>
          <a:p>
            <a:endParaRPr lang="en-US" dirty="0"/>
          </a:p>
        </p:txBody>
      </p:sp>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457200" y="176958"/>
            <a:ext cx="8229600" cy="1143000"/>
          </a:xfrm>
        </p:spPr>
        <p:txBody>
          <a:bodyPr>
            <a:normAutofit fontScale="90000"/>
          </a:bodyPr>
          <a:lstStyle/>
          <a:p>
            <a:r>
              <a:rPr lang="en-US" b="1" dirty="0" err="1">
                <a:solidFill>
                  <a:srgbClr val="FFFFFF"/>
                </a:solidFill>
              </a:rPr>
              <a:t>ClusPro</a:t>
            </a:r>
            <a:br>
              <a:rPr lang="en-US" dirty="0">
                <a:solidFill>
                  <a:srgbClr val="FFFFFF"/>
                </a:solidFill>
              </a:rPr>
            </a:br>
            <a:r>
              <a:rPr lang="en-US" dirty="0">
                <a:solidFill>
                  <a:srgbClr val="FFFFFF"/>
                </a:solidFill>
              </a:rPr>
              <a:t> </a:t>
            </a:r>
            <a:r>
              <a:rPr lang="en-US" sz="3100" dirty="0">
                <a:solidFill>
                  <a:srgbClr val="FFFFFF"/>
                </a:solidFill>
              </a:rPr>
              <a:t>http://</a:t>
            </a:r>
            <a:r>
              <a:rPr lang="en-US" sz="3100" dirty="0" err="1">
                <a:solidFill>
                  <a:srgbClr val="FFFFFF"/>
                </a:solidFill>
              </a:rPr>
              <a:t>nrc.bu.edu</a:t>
            </a:r>
            <a:r>
              <a:rPr lang="en-US" sz="3100" dirty="0">
                <a:solidFill>
                  <a:srgbClr val="FFFFFF"/>
                </a:solidFill>
              </a:rPr>
              <a:t>/cluster</a:t>
            </a:r>
          </a:p>
        </p:txBody>
      </p:sp>
    </p:spTree>
    <p:extLst>
      <p:ext uri="{BB962C8B-B14F-4D97-AF65-F5344CB8AC3E}">
        <p14:creationId xmlns:p14="http://schemas.microsoft.com/office/powerpoint/2010/main" val="3752088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o 5"/>
          <p:cNvGrpSpPr/>
          <p:nvPr/>
        </p:nvGrpSpPr>
        <p:grpSpPr>
          <a:xfrm>
            <a:off x="1752600" y="381000"/>
            <a:ext cx="5378450" cy="6212365"/>
            <a:chOff x="1752600" y="381000"/>
            <a:chExt cx="5378450" cy="6212365"/>
          </a:xfrm>
        </p:grpSpPr>
        <p:pic>
          <p:nvPicPr>
            <p:cNvPr id="4" name="Immagine 3"/>
            <p:cNvPicPr>
              <a:picLocks noChangeAspect="1"/>
            </p:cNvPicPr>
            <p:nvPr/>
          </p:nvPicPr>
          <p:blipFill>
            <a:blip r:embed="rId3"/>
            <a:stretch>
              <a:fillRect/>
            </a:stretch>
          </p:blipFill>
          <p:spPr>
            <a:xfrm>
              <a:off x="1752600" y="381000"/>
              <a:ext cx="5378450" cy="1137537"/>
            </a:xfrm>
            <a:prstGeom prst="rect">
              <a:avLst/>
            </a:prstGeom>
            <a:ln>
              <a:solidFill>
                <a:schemeClr val="tx1"/>
              </a:solidFill>
            </a:ln>
            <a:effectLst>
              <a:outerShdw blurRad="50800" dist="38100" dir="2700000" algn="tl" rotWithShape="0">
                <a:srgbClr val="000000">
                  <a:alpha val="43000"/>
                </a:srgbClr>
              </a:outerShdw>
            </a:effectLst>
          </p:spPr>
        </p:pic>
        <p:pic>
          <p:nvPicPr>
            <p:cNvPr id="5" name="Immagine 4"/>
            <p:cNvPicPr>
              <a:picLocks noChangeAspect="1"/>
            </p:cNvPicPr>
            <p:nvPr/>
          </p:nvPicPr>
          <p:blipFill>
            <a:blip r:embed="rId4"/>
            <a:stretch>
              <a:fillRect/>
            </a:stretch>
          </p:blipFill>
          <p:spPr>
            <a:xfrm>
              <a:off x="1752600" y="1518537"/>
              <a:ext cx="5378450" cy="5074828"/>
            </a:xfrm>
            <a:prstGeom prst="rect">
              <a:avLst/>
            </a:prstGeom>
            <a:ln>
              <a:solidFill>
                <a:schemeClr val="tx1"/>
              </a:solidFill>
            </a:ln>
            <a:effectLst>
              <a:outerShdw blurRad="50800" dist="38100" dir="2700000" algn="tl" rotWithShape="0">
                <a:srgbClr val="000000">
                  <a:alpha val="43000"/>
                </a:srgbClr>
              </a:outerShdw>
            </a:effectLst>
          </p:spPr>
        </p:pic>
      </p:grpSp>
      <p:sp>
        <p:nvSpPr>
          <p:cNvPr id="6" name="Freccia giù 5"/>
          <p:cNvSpPr/>
          <p:nvPr/>
        </p:nvSpPr>
        <p:spPr>
          <a:xfrm rot="18935554">
            <a:off x="2237085" y="4191000"/>
            <a:ext cx="457200" cy="762000"/>
          </a:xfrm>
          <a:prstGeom prst="down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Freccia giù 6"/>
          <p:cNvSpPr/>
          <p:nvPr/>
        </p:nvSpPr>
        <p:spPr>
          <a:xfrm rot="16200000">
            <a:off x="1981200" y="5689560"/>
            <a:ext cx="457200" cy="762000"/>
          </a:xfrm>
          <a:prstGeom prst="down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761005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teract30.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90" y="0"/>
            <a:ext cx="7707086" cy="6858000"/>
          </a:xfrm>
          <a:prstGeom prst="rect">
            <a:avLst/>
          </a:prstGeom>
        </p:spPr>
      </p:pic>
    </p:spTree>
    <p:extLst>
      <p:ext uri="{BB962C8B-B14F-4D97-AF65-F5344CB8AC3E}">
        <p14:creationId xmlns:p14="http://schemas.microsoft.com/office/powerpoint/2010/main" val="4009123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6043" y="128118"/>
            <a:ext cx="8229600" cy="1143000"/>
          </a:xfrm>
        </p:spPr>
        <p:txBody>
          <a:bodyPr/>
          <a:lstStyle/>
          <a:p>
            <a:r>
              <a:rPr lang="en-US" dirty="0">
                <a:solidFill>
                  <a:srgbClr val="FFFFFF"/>
                </a:solidFill>
              </a:rPr>
              <a:t>The HADDOCK protocol </a:t>
            </a:r>
          </a:p>
        </p:txBody>
      </p:sp>
      <p:sp>
        <p:nvSpPr>
          <p:cNvPr id="4" name="Content Placeholder 2"/>
          <p:cNvSpPr txBox="1">
            <a:spLocks noGrp="1"/>
          </p:cNvSpPr>
          <p:nvPr>
            <p:ph idx="1"/>
          </p:nvPr>
        </p:nvSpPr>
        <p:spPr>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p>
          <a:p>
            <a:r>
              <a:rPr lang="en-US" sz="2800" dirty="0"/>
              <a:t>Rigid-body docking followed by </a:t>
            </a:r>
          </a:p>
          <a:p>
            <a:r>
              <a:rPr lang="en-US" sz="2800" dirty="0"/>
              <a:t>a semi-flexible refinement of the interface in torsion angles' space (of both backbone and side-chains) </a:t>
            </a:r>
          </a:p>
          <a:p>
            <a:r>
              <a:rPr lang="en-US" sz="2800" dirty="0"/>
              <a:t>as a final stage, a Cartesian dynamics refinement in explicit solvent</a:t>
            </a:r>
          </a:p>
        </p:txBody>
      </p:sp>
    </p:spTree>
    <p:extLst>
      <p:ext uri="{BB962C8B-B14F-4D97-AF65-F5344CB8AC3E}">
        <p14:creationId xmlns:p14="http://schemas.microsoft.com/office/powerpoint/2010/main" val="32620184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95558"/>
            <a:ext cx="8229600" cy="1143000"/>
          </a:xfrm>
        </p:spPr>
        <p:txBody>
          <a:bodyPr/>
          <a:lstStyle/>
          <a:p>
            <a:r>
              <a:rPr lang="en-US" dirty="0">
                <a:solidFill>
                  <a:srgbClr val="FFFFFF"/>
                </a:solidFill>
              </a:rPr>
              <a:t>The HADDOCK services</a:t>
            </a:r>
          </a:p>
        </p:txBody>
      </p:sp>
      <p:sp>
        <p:nvSpPr>
          <p:cNvPr id="3" name="Content Placeholder 2"/>
          <p:cNvSpPr>
            <a:spLocks noGrp="1"/>
          </p:cNvSpPr>
          <p:nvPr>
            <p:ph idx="1"/>
          </p:nvPr>
        </p:nvSpPr>
        <p:spPr>
          <a:xfrm>
            <a:off x="260501" y="1600200"/>
            <a:ext cx="8612821" cy="4525963"/>
          </a:xfrm>
        </p:spPr>
        <p:txBody>
          <a:bodyPr>
            <a:normAutofit fontScale="92500" lnSpcReduction="10000"/>
          </a:bodyPr>
          <a:lstStyle/>
          <a:p>
            <a:r>
              <a:rPr lang="en-US" dirty="0"/>
              <a:t>the Easy interface</a:t>
            </a:r>
          </a:p>
          <a:p>
            <a:r>
              <a:rPr lang="en-US" dirty="0"/>
              <a:t>the Prediction interface</a:t>
            </a:r>
          </a:p>
          <a:p>
            <a:r>
              <a:rPr lang="en-US" dirty="0"/>
              <a:t>the Expert interface (requires Expert level access)</a:t>
            </a:r>
          </a:p>
          <a:p>
            <a:r>
              <a:rPr lang="en-US" dirty="0"/>
              <a:t>the Refinement interface (requires Expert level access)</a:t>
            </a:r>
          </a:p>
          <a:p>
            <a:r>
              <a:rPr lang="en-US" dirty="0"/>
              <a:t>the Guru interface (requires Guru level access)</a:t>
            </a:r>
          </a:p>
          <a:p>
            <a:r>
              <a:rPr lang="en-US" dirty="0"/>
              <a:t>the Multi-body interface (requires Guru level access)</a:t>
            </a:r>
          </a:p>
          <a:p>
            <a:r>
              <a:rPr lang="en-US" dirty="0"/>
              <a:t>the File upload interface</a:t>
            </a:r>
          </a:p>
        </p:txBody>
      </p:sp>
    </p:spTree>
    <p:extLst>
      <p:ext uri="{BB962C8B-B14F-4D97-AF65-F5344CB8AC3E}">
        <p14:creationId xmlns:p14="http://schemas.microsoft.com/office/powerpoint/2010/main" val="164393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3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88" y="0"/>
            <a:ext cx="8212189" cy="6858000"/>
          </a:xfrm>
          <a:prstGeom prst="rect">
            <a:avLst/>
          </a:prstGeom>
        </p:spPr>
      </p:pic>
      <p:sp>
        <p:nvSpPr>
          <p:cNvPr id="5" name="TextBox 4"/>
          <p:cNvSpPr txBox="1"/>
          <p:nvPr/>
        </p:nvSpPr>
        <p:spPr>
          <a:xfrm>
            <a:off x="2898078" y="97680"/>
            <a:ext cx="3604072" cy="584776"/>
          </a:xfrm>
          <a:prstGeom prst="rect">
            <a:avLst/>
          </a:prstGeom>
          <a:solidFill>
            <a:schemeClr val="bg1"/>
          </a:solidFill>
        </p:spPr>
        <p:txBody>
          <a:bodyPr wrap="none" rtlCol="0">
            <a:spAutoFit/>
          </a:bodyPr>
          <a:lstStyle/>
          <a:p>
            <a:r>
              <a:rPr lang="en-US" sz="3200" b="1" dirty="0">
                <a:latin typeface="Corbel"/>
                <a:cs typeface="Corbel"/>
              </a:rPr>
              <a:t>The EASY interface</a:t>
            </a:r>
          </a:p>
        </p:txBody>
      </p:sp>
    </p:spTree>
    <p:extLst>
      <p:ext uri="{BB962C8B-B14F-4D97-AF65-F5344CB8AC3E}">
        <p14:creationId xmlns:p14="http://schemas.microsoft.com/office/powerpoint/2010/main" val="327227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2E558-70B5-3549-AABB-05D599976759}"/>
              </a:ext>
            </a:extLst>
          </p:cNvPr>
          <p:cNvPicPr>
            <a:picLocks noChangeAspect="1"/>
          </p:cNvPicPr>
          <p:nvPr/>
        </p:nvPicPr>
        <p:blipFill>
          <a:blip r:embed="rId2"/>
          <a:stretch>
            <a:fillRect/>
          </a:stretch>
        </p:blipFill>
        <p:spPr>
          <a:xfrm>
            <a:off x="612999" y="401704"/>
            <a:ext cx="7905970" cy="5830653"/>
          </a:xfrm>
          <a:prstGeom prst="rect">
            <a:avLst/>
          </a:prstGeom>
        </p:spPr>
      </p:pic>
      <p:sp>
        <p:nvSpPr>
          <p:cNvPr id="5" name="Rectangle 4">
            <a:extLst>
              <a:ext uri="{FF2B5EF4-FFF2-40B4-BE49-F238E27FC236}">
                <a16:creationId xmlns:a16="http://schemas.microsoft.com/office/drawing/2014/main" id="{4CE74664-E32A-6A49-81DA-FE5A818DE88C}"/>
              </a:ext>
            </a:extLst>
          </p:cNvPr>
          <p:cNvSpPr/>
          <p:nvPr/>
        </p:nvSpPr>
        <p:spPr>
          <a:xfrm>
            <a:off x="-6016" y="6519446"/>
            <a:ext cx="9144000" cy="338554"/>
          </a:xfrm>
          <a:prstGeom prst="rect">
            <a:avLst/>
          </a:prstGeom>
        </p:spPr>
        <p:txBody>
          <a:bodyPr wrap="square">
            <a:spAutoFit/>
          </a:bodyPr>
          <a:lstStyle/>
          <a:p>
            <a:r>
              <a:rPr lang="it-IT" sz="1600" b="0" i="0" u="none" strike="noStrike">
                <a:solidFill>
                  <a:srgbClr val="000000"/>
                </a:solidFill>
                <a:effectLst/>
                <a:latin typeface="Corbel" panose="020B0503020204020204" pitchFamily="34" charset="0"/>
              </a:rPr>
              <a:t>Interface of the PilT domains with arginine residues shown in orange sticks and ATP analog shown in green</a:t>
            </a:r>
            <a:endParaRPr lang="it-IT" sz="1600">
              <a:latin typeface="Corbel" panose="020B0503020204020204" pitchFamily="34" charset="0"/>
            </a:endParaRPr>
          </a:p>
        </p:txBody>
      </p:sp>
    </p:spTree>
    <p:extLst>
      <p:ext uri="{BB962C8B-B14F-4D97-AF65-F5344CB8AC3E}">
        <p14:creationId xmlns:p14="http://schemas.microsoft.com/office/powerpoint/2010/main" val="1988120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3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0"/>
            <a:ext cx="7790060" cy="6858000"/>
          </a:xfrm>
          <a:prstGeom prst="rect">
            <a:avLst/>
          </a:prstGeom>
        </p:spPr>
      </p:pic>
      <p:sp>
        <p:nvSpPr>
          <p:cNvPr id="5" name="TextBox 4"/>
          <p:cNvSpPr txBox="1"/>
          <p:nvPr/>
        </p:nvSpPr>
        <p:spPr>
          <a:xfrm>
            <a:off x="2523608" y="97680"/>
            <a:ext cx="4069343" cy="584776"/>
          </a:xfrm>
          <a:prstGeom prst="rect">
            <a:avLst/>
          </a:prstGeom>
          <a:solidFill>
            <a:schemeClr val="bg1"/>
          </a:solidFill>
        </p:spPr>
        <p:txBody>
          <a:bodyPr wrap="none" rtlCol="0">
            <a:spAutoFit/>
          </a:bodyPr>
          <a:lstStyle/>
          <a:p>
            <a:r>
              <a:rPr lang="en-US" sz="3200" b="1" dirty="0">
                <a:latin typeface="Corbel"/>
                <a:cs typeface="Corbel"/>
              </a:rPr>
              <a:t>The EXPERT interface</a:t>
            </a:r>
          </a:p>
        </p:txBody>
      </p:sp>
    </p:spTree>
    <p:extLst>
      <p:ext uri="{BB962C8B-B14F-4D97-AF65-F5344CB8AC3E}">
        <p14:creationId xmlns:p14="http://schemas.microsoft.com/office/powerpoint/2010/main" val="3611493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33.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7464490" cy="6858000"/>
          </a:xfrm>
          <a:prstGeom prst="rect">
            <a:avLst/>
          </a:prstGeom>
        </p:spPr>
      </p:pic>
      <p:sp>
        <p:nvSpPr>
          <p:cNvPr id="5" name="TextBox 4"/>
          <p:cNvSpPr txBox="1"/>
          <p:nvPr/>
        </p:nvSpPr>
        <p:spPr>
          <a:xfrm>
            <a:off x="2670139" y="113959"/>
            <a:ext cx="3696444" cy="584776"/>
          </a:xfrm>
          <a:prstGeom prst="rect">
            <a:avLst/>
          </a:prstGeom>
          <a:solidFill>
            <a:schemeClr val="bg1"/>
          </a:solidFill>
        </p:spPr>
        <p:txBody>
          <a:bodyPr wrap="none" rtlCol="0">
            <a:spAutoFit/>
          </a:bodyPr>
          <a:lstStyle/>
          <a:p>
            <a:r>
              <a:rPr lang="en-US" sz="3200" b="1" dirty="0">
                <a:latin typeface="Corbel"/>
                <a:cs typeface="Corbel"/>
              </a:rPr>
              <a:t>The GURU interface</a:t>
            </a:r>
          </a:p>
        </p:txBody>
      </p:sp>
    </p:spTree>
    <p:extLst>
      <p:ext uri="{BB962C8B-B14F-4D97-AF65-F5344CB8AC3E}">
        <p14:creationId xmlns:p14="http://schemas.microsoft.com/office/powerpoint/2010/main" val="42525206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AutoShape 2"/>
          <p:cNvSpPr>
            <a:spLocks noChangeArrowheads="1"/>
          </p:cNvSpPr>
          <p:nvPr/>
        </p:nvSpPr>
        <p:spPr bwMode="auto">
          <a:xfrm>
            <a:off x="4724400" y="3136640"/>
            <a:ext cx="2895600" cy="438150"/>
          </a:xfrm>
          <a:prstGeom prst="curvedUpArrow">
            <a:avLst>
              <a:gd name="adj1" fmla="val 132174"/>
              <a:gd name="adj2" fmla="val 264348"/>
              <a:gd name="adj3" fmla="val 33333"/>
            </a:avLst>
          </a:prstGeom>
          <a:solidFill>
            <a:srgbClr val="FFFF00"/>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284" name="Rectangle 4"/>
          <p:cNvSpPr>
            <a:spLocks noChangeArrowheads="1"/>
          </p:cNvSpPr>
          <p:nvPr/>
        </p:nvSpPr>
        <p:spPr bwMode="auto">
          <a:xfrm>
            <a:off x="1819275" y="6409686"/>
            <a:ext cx="5882958" cy="369332"/>
          </a:xfrm>
          <a:prstGeom prst="rect">
            <a:avLst/>
          </a:prstGeom>
          <a:noFill/>
          <a:ln w="9525">
            <a:noFill/>
            <a:miter lim="800000"/>
            <a:headEnd/>
            <a:tailEnd/>
          </a:ln>
          <a:effectLst/>
        </p:spPr>
        <p:txBody>
          <a:bodyPr wrap="square">
            <a:prstTxWarp prst="textNoShape">
              <a:avLst/>
            </a:prstTxWarp>
            <a:spAutoFit/>
          </a:bodyPr>
          <a:lstStyle/>
          <a:p>
            <a:pPr>
              <a:spcBef>
                <a:spcPct val="20000"/>
              </a:spcBef>
              <a:buClr>
                <a:srgbClr val="FF00FF"/>
              </a:buClr>
              <a:buSzPct val="125000"/>
            </a:pPr>
            <a:r>
              <a:rPr lang="en-US" dirty="0">
                <a:solidFill>
                  <a:schemeClr val="folHlink"/>
                </a:solidFill>
                <a:hlinkClick r:id="rId3"/>
              </a:rPr>
              <a:t>http://haddocking.org</a:t>
            </a:r>
            <a:r>
              <a:rPr lang="en-US" dirty="0">
                <a:solidFill>
                  <a:schemeClr val="folHlink"/>
                </a:solidFill>
              </a:rPr>
              <a:t>; </a:t>
            </a:r>
            <a:r>
              <a:rPr lang="en-US" dirty="0">
                <a:solidFill>
                  <a:schemeClr val="folHlink"/>
                </a:solidFill>
                <a:hlinkClick r:id="rId4"/>
              </a:rPr>
              <a:t>http://www.nmr.chem.uu.nl/haddock</a:t>
            </a:r>
            <a:endParaRPr lang="en-US" dirty="0">
              <a:solidFill>
                <a:schemeClr val="folHlink"/>
              </a:solidFill>
            </a:endParaRPr>
          </a:p>
        </p:txBody>
      </p:sp>
      <p:grpSp>
        <p:nvGrpSpPr>
          <p:cNvPr id="2" name="Group 5"/>
          <p:cNvGrpSpPr>
            <a:grpSpLocks/>
          </p:cNvGrpSpPr>
          <p:nvPr/>
        </p:nvGrpSpPr>
        <p:grpSpPr bwMode="auto">
          <a:xfrm>
            <a:off x="2819400" y="2298440"/>
            <a:ext cx="2522538" cy="1600200"/>
            <a:chOff x="1776" y="1776"/>
            <a:chExt cx="1589" cy="1008"/>
          </a:xfrm>
        </p:grpSpPr>
        <p:sp>
          <p:nvSpPr>
            <p:cNvPr id="1377286" name="AutoShape 6"/>
            <p:cNvSpPr>
              <a:spLocks noChangeArrowheads="1"/>
            </p:cNvSpPr>
            <p:nvPr/>
          </p:nvSpPr>
          <p:spPr bwMode="auto">
            <a:xfrm>
              <a:off x="1776" y="1776"/>
              <a:ext cx="1584" cy="1008"/>
            </a:xfrm>
            <a:prstGeom prst="octagon">
              <a:avLst>
                <a:gd name="adj" fmla="val 29287"/>
              </a:avLst>
            </a:prstGeom>
            <a:solidFill>
              <a:srgbClr val="FFFEDD"/>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it-IT"/>
            </a:p>
          </p:txBody>
        </p:sp>
        <p:grpSp>
          <p:nvGrpSpPr>
            <p:cNvPr id="3" name="Group 7"/>
            <p:cNvGrpSpPr>
              <a:grpSpLocks/>
            </p:cNvGrpSpPr>
            <p:nvPr/>
          </p:nvGrpSpPr>
          <p:grpSpPr bwMode="auto">
            <a:xfrm>
              <a:off x="2112" y="2160"/>
              <a:ext cx="1008" cy="537"/>
              <a:chOff x="3312" y="2880"/>
              <a:chExt cx="1440" cy="767"/>
            </a:xfrm>
          </p:grpSpPr>
          <p:sp>
            <p:nvSpPr>
              <p:cNvPr id="1377288" name="AutoShape 8"/>
              <p:cNvSpPr>
                <a:spLocks noChangeArrowheads="1"/>
              </p:cNvSpPr>
              <p:nvPr/>
            </p:nvSpPr>
            <p:spPr bwMode="auto">
              <a:xfrm rot="2074154">
                <a:off x="3312" y="3173"/>
                <a:ext cx="355" cy="474"/>
              </a:xfrm>
              <a:prstGeom prst="roundRect">
                <a:avLst>
                  <a:gd name="adj" fmla="val 16667"/>
                </a:avLst>
              </a:prstGeom>
              <a:solidFill>
                <a:schemeClr val="accent2">
                  <a:alpha val="72000"/>
                </a:schemeClr>
              </a:solidFill>
              <a:ln w="9525">
                <a:solidFill>
                  <a:schemeClr val="tx1"/>
                </a:solidFill>
                <a:round/>
                <a:headEnd/>
                <a:tailEnd/>
              </a:ln>
              <a:effectLst/>
            </p:spPr>
            <p:txBody>
              <a:bodyPr wrap="none" anchor="ctr">
                <a:prstTxWarp prst="textNoShape">
                  <a:avLst/>
                </a:prstTxWarp>
              </a:bodyPr>
              <a:lstStyle/>
              <a:p>
                <a:pPr algn="ctr"/>
                <a:r>
                  <a:rPr lang="en-US" sz="1600"/>
                  <a:t>A</a:t>
                </a:r>
              </a:p>
            </p:txBody>
          </p:sp>
          <p:sp>
            <p:nvSpPr>
              <p:cNvPr id="1377289" name="Oval 9"/>
              <p:cNvSpPr>
                <a:spLocks noChangeArrowheads="1"/>
              </p:cNvSpPr>
              <p:nvPr/>
            </p:nvSpPr>
            <p:spPr bwMode="auto">
              <a:xfrm rot="2072992">
                <a:off x="4200" y="2976"/>
                <a:ext cx="552" cy="296"/>
              </a:xfrm>
              <a:prstGeom prst="ellipse">
                <a:avLst/>
              </a:prstGeom>
              <a:solidFill>
                <a:srgbClr val="B92BCC">
                  <a:alpha val="72000"/>
                </a:srgbClr>
              </a:solidFill>
              <a:ln w="9525">
                <a:solidFill>
                  <a:schemeClr val="tx1"/>
                </a:solidFill>
                <a:round/>
                <a:headEnd/>
                <a:tailEnd/>
              </a:ln>
              <a:effectLst/>
            </p:spPr>
            <p:txBody>
              <a:bodyPr wrap="none" anchor="ctr">
                <a:prstTxWarp prst="textNoShape">
                  <a:avLst/>
                </a:prstTxWarp>
              </a:bodyPr>
              <a:lstStyle/>
              <a:p>
                <a:pPr algn="ctr"/>
                <a:r>
                  <a:rPr lang="en-US" sz="1600"/>
                  <a:t>B</a:t>
                </a:r>
              </a:p>
            </p:txBody>
          </p:sp>
          <p:sp>
            <p:nvSpPr>
              <p:cNvPr id="1377290" name="AutoShape 10"/>
              <p:cNvSpPr>
                <a:spLocks noChangeArrowheads="1"/>
              </p:cNvSpPr>
              <p:nvPr/>
            </p:nvSpPr>
            <p:spPr bwMode="auto">
              <a:xfrm>
                <a:off x="3667" y="3233"/>
                <a:ext cx="40" cy="39"/>
              </a:xfrm>
              <a:prstGeom prst="octagon">
                <a:avLst>
                  <a:gd name="adj" fmla="val 29287"/>
                </a:avLst>
              </a:prstGeom>
              <a:solidFill>
                <a:schemeClr val="hlink">
                  <a:alpha val="72000"/>
                </a:scheme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291" name="AutoShape 11"/>
              <p:cNvSpPr>
                <a:spLocks noChangeArrowheads="1"/>
              </p:cNvSpPr>
              <p:nvPr/>
            </p:nvSpPr>
            <p:spPr bwMode="auto">
              <a:xfrm>
                <a:off x="4219" y="3035"/>
                <a:ext cx="40" cy="40"/>
              </a:xfrm>
              <a:prstGeom prst="octagon">
                <a:avLst>
                  <a:gd name="adj" fmla="val 29287"/>
                </a:avLst>
              </a:prstGeom>
              <a:solidFill>
                <a:srgbClr val="2F8B20">
                  <a:alpha val="72000"/>
                </a:srgb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292" name="AutoShape 12"/>
              <p:cNvSpPr>
                <a:spLocks noChangeArrowheads="1"/>
              </p:cNvSpPr>
              <p:nvPr/>
            </p:nvSpPr>
            <p:spPr bwMode="auto">
              <a:xfrm>
                <a:off x="4259" y="3114"/>
                <a:ext cx="39" cy="40"/>
              </a:xfrm>
              <a:prstGeom prst="octagon">
                <a:avLst>
                  <a:gd name="adj" fmla="val 29287"/>
                </a:avLst>
              </a:prstGeom>
              <a:solidFill>
                <a:srgbClr val="2F8B20">
                  <a:alpha val="72000"/>
                </a:srgb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293" name="AutoShape 13"/>
              <p:cNvSpPr>
                <a:spLocks noChangeArrowheads="1"/>
              </p:cNvSpPr>
              <p:nvPr/>
            </p:nvSpPr>
            <p:spPr bwMode="auto">
              <a:xfrm>
                <a:off x="4318" y="3173"/>
                <a:ext cx="39" cy="40"/>
              </a:xfrm>
              <a:prstGeom prst="octagon">
                <a:avLst>
                  <a:gd name="adj" fmla="val 29287"/>
                </a:avLst>
              </a:prstGeom>
              <a:solidFill>
                <a:schemeClr val="hlink">
                  <a:alpha val="72000"/>
                </a:schemeClr>
              </a:solidFill>
              <a:ln w="9525">
                <a:solidFill>
                  <a:schemeClr val="tx1"/>
                </a:solidFill>
                <a:miter lim="800000"/>
                <a:headEnd/>
                <a:tailEnd/>
              </a:ln>
              <a:effectLst/>
            </p:spPr>
            <p:txBody>
              <a:bodyPr wrap="none" anchor="ctr">
                <a:prstTxWarp prst="textNoShape">
                  <a:avLst/>
                </a:prstTxWarp>
              </a:bodyPr>
              <a:lstStyle/>
              <a:p>
                <a:endParaRPr lang="it-IT"/>
              </a:p>
            </p:txBody>
          </p:sp>
          <p:cxnSp>
            <p:nvCxnSpPr>
              <p:cNvPr id="1377294" name="AutoShape 14"/>
              <p:cNvCxnSpPr>
                <a:cxnSpLocks noChangeShapeType="1"/>
                <a:stCxn id="1377290" idx="3"/>
                <a:endCxn id="1377291" idx="1"/>
              </p:cNvCxnSpPr>
              <p:nvPr/>
            </p:nvCxnSpPr>
            <p:spPr bwMode="auto">
              <a:xfrm flipV="1">
                <a:off x="3707" y="3055"/>
                <a:ext cx="512" cy="197"/>
              </a:xfrm>
              <a:prstGeom prst="straightConnector1">
                <a:avLst/>
              </a:prstGeom>
              <a:noFill/>
              <a:ln w="9525">
                <a:solidFill>
                  <a:schemeClr val="tx1"/>
                </a:solidFill>
                <a:round/>
                <a:headEnd type="triangle" w="med" len="med"/>
                <a:tailEnd type="triangle" w="med" len="med"/>
              </a:ln>
              <a:effectLst/>
            </p:spPr>
          </p:cxnSp>
          <p:cxnSp>
            <p:nvCxnSpPr>
              <p:cNvPr id="1377295" name="AutoShape 15"/>
              <p:cNvCxnSpPr>
                <a:cxnSpLocks noChangeShapeType="1"/>
                <a:stCxn id="1377290" idx="3"/>
                <a:endCxn id="1377292" idx="1"/>
              </p:cNvCxnSpPr>
              <p:nvPr/>
            </p:nvCxnSpPr>
            <p:spPr bwMode="auto">
              <a:xfrm flipV="1">
                <a:off x="3707" y="3134"/>
                <a:ext cx="552" cy="118"/>
              </a:xfrm>
              <a:prstGeom prst="straightConnector1">
                <a:avLst/>
              </a:prstGeom>
              <a:noFill/>
              <a:ln w="9525">
                <a:solidFill>
                  <a:schemeClr val="tx1"/>
                </a:solidFill>
                <a:round/>
                <a:headEnd type="triangle" w="med" len="med"/>
                <a:tailEnd type="triangle" w="med" len="med"/>
              </a:ln>
              <a:effectLst/>
            </p:spPr>
          </p:cxnSp>
          <p:cxnSp>
            <p:nvCxnSpPr>
              <p:cNvPr id="1377296" name="AutoShape 16"/>
              <p:cNvCxnSpPr>
                <a:cxnSpLocks noChangeShapeType="1"/>
                <a:stCxn id="1377290" idx="3"/>
                <a:endCxn id="1377293" idx="1"/>
              </p:cNvCxnSpPr>
              <p:nvPr/>
            </p:nvCxnSpPr>
            <p:spPr bwMode="auto">
              <a:xfrm flipV="1">
                <a:off x="3707" y="3193"/>
                <a:ext cx="611" cy="59"/>
              </a:xfrm>
              <a:prstGeom prst="straightConnector1">
                <a:avLst/>
              </a:prstGeom>
              <a:noFill/>
              <a:ln w="9525">
                <a:solidFill>
                  <a:schemeClr val="tx1"/>
                </a:solidFill>
                <a:round/>
                <a:headEnd type="triangle" w="med" len="med"/>
                <a:tailEnd type="triangle" w="med" len="med"/>
              </a:ln>
              <a:effectLst/>
            </p:spPr>
          </p:cxnSp>
          <p:sp>
            <p:nvSpPr>
              <p:cNvPr id="1377297" name="Text Box 17"/>
              <p:cNvSpPr txBox="1">
                <a:spLocks noChangeArrowheads="1"/>
              </p:cNvSpPr>
              <p:nvPr/>
            </p:nvSpPr>
            <p:spPr bwMode="auto">
              <a:xfrm>
                <a:off x="3595" y="3217"/>
                <a:ext cx="204" cy="274"/>
              </a:xfrm>
              <a:prstGeom prst="rect">
                <a:avLst/>
              </a:prstGeom>
              <a:noFill/>
              <a:ln w="9525">
                <a:noFill/>
                <a:miter lim="800000"/>
                <a:headEnd/>
                <a:tailEnd/>
              </a:ln>
              <a:effectLst/>
            </p:spPr>
            <p:txBody>
              <a:bodyPr wrap="none">
                <a:prstTxWarp prst="textNoShape">
                  <a:avLst/>
                </a:prstTxWarp>
                <a:spAutoFit/>
              </a:bodyPr>
              <a:lstStyle/>
              <a:p>
                <a:r>
                  <a:rPr lang="en-US" sz="1200"/>
                  <a:t>i</a:t>
                </a:r>
              </a:p>
            </p:txBody>
          </p:sp>
          <p:sp>
            <p:nvSpPr>
              <p:cNvPr id="1377298" name="Text Box 18"/>
              <p:cNvSpPr txBox="1">
                <a:spLocks noChangeArrowheads="1"/>
              </p:cNvSpPr>
              <p:nvPr/>
            </p:nvSpPr>
            <p:spPr bwMode="auto">
              <a:xfrm>
                <a:off x="4242" y="2880"/>
                <a:ext cx="247" cy="274"/>
              </a:xfrm>
              <a:prstGeom prst="rect">
                <a:avLst/>
              </a:prstGeom>
              <a:noFill/>
              <a:ln w="9525">
                <a:noFill/>
                <a:miter lim="800000"/>
                <a:headEnd/>
                <a:tailEnd/>
              </a:ln>
              <a:effectLst/>
            </p:spPr>
            <p:txBody>
              <a:bodyPr wrap="none">
                <a:prstTxWarp prst="textNoShape">
                  <a:avLst/>
                </a:prstTxWarp>
                <a:spAutoFit/>
              </a:bodyPr>
              <a:lstStyle/>
              <a:p>
                <a:r>
                  <a:rPr lang="en-US" sz="1200"/>
                  <a:t>x</a:t>
                </a:r>
              </a:p>
            </p:txBody>
          </p:sp>
          <p:sp>
            <p:nvSpPr>
              <p:cNvPr id="1377299" name="Text Box 19"/>
              <p:cNvSpPr txBox="1">
                <a:spLocks noChangeArrowheads="1"/>
              </p:cNvSpPr>
              <p:nvPr/>
            </p:nvSpPr>
            <p:spPr bwMode="auto">
              <a:xfrm>
                <a:off x="4272" y="2977"/>
                <a:ext cx="241" cy="274"/>
              </a:xfrm>
              <a:prstGeom prst="rect">
                <a:avLst/>
              </a:prstGeom>
              <a:noFill/>
              <a:ln w="9525">
                <a:noFill/>
                <a:miter lim="800000"/>
                <a:headEnd/>
                <a:tailEnd/>
              </a:ln>
              <a:effectLst/>
            </p:spPr>
            <p:txBody>
              <a:bodyPr wrap="none">
                <a:prstTxWarp prst="textNoShape">
                  <a:avLst/>
                </a:prstTxWarp>
                <a:spAutoFit/>
              </a:bodyPr>
              <a:lstStyle/>
              <a:p>
                <a:r>
                  <a:rPr lang="en-US" sz="1200"/>
                  <a:t>y</a:t>
                </a:r>
              </a:p>
            </p:txBody>
          </p:sp>
          <p:sp>
            <p:nvSpPr>
              <p:cNvPr id="1377300" name="Text Box 20"/>
              <p:cNvSpPr txBox="1">
                <a:spLocks noChangeArrowheads="1"/>
              </p:cNvSpPr>
              <p:nvPr/>
            </p:nvSpPr>
            <p:spPr bwMode="auto">
              <a:xfrm>
                <a:off x="4339" y="3120"/>
                <a:ext cx="240" cy="274"/>
              </a:xfrm>
              <a:prstGeom prst="rect">
                <a:avLst/>
              </a:prstGeom>
              <a:noFill/>
              <a:ln w="9525">
                <a:noFill/>
                <a:miter lim="800000"/>
                <a:headEnd/>
                <a:tailEnd/>
              </a:ln>
              <a:effectLst/>
            </p:spPr>
            <p:txBody>
              <a:bodyPr wrap="none">
                <a:prstTxWarp prst="textNoShape">
                  <a:avLst/>
                </a:prstTxWarp>
                <a:spAutoFit/>
              </a:bodyPr>
              <a:lstStyle/>
              <a:p>
                <a:r>
                  <a:rPr lang="en-US" sz="1200"/>
                  <a:t>z</a:t>
                </a:r>
              </a:p>
            </p:txBody>
          </p:sp>
          <p:sp>
            <p:nvSpPr>
              <p:cNvPr id="1377301" name="Rectangle 21"/>
              <p:cNvSpPr>
                <a:spLocks noChangeArrowheads="1"/>
              </p:cNvSpPr>
              <p:nvPr/>
            </p:nvSpPr>
            <p:spPr bwMode="auto">
              <a:xfrm>
                <a:off x="3892" y="3217"/>
                <a:ext cx="541" cy="274"/>
              </a:xfrm>
              <a:prstGeom prst="rect">
                <a:avLst/>
              </a:prstGeom>
              <a:noFill/>
              <a:ln w="9525">
                <a:noFill/>
                <a:miter lim="800000"/>
                <a:headEnd/>
                <a:tailEnd/>
              </a:ln>
              <a:effectLst/>
            </p:spPr>
            <p:txBody>
              <a:bodyPr wrap="none">
                <a:prstTxWarp prst="textNoShape">
                  <a:avLst/>
                </a:prstTxWarp>
                <a:spAutoFit/>
              </a:bodyPr>
              <a:lstStyle/>
              <a:p>
                <a:r>
                  <a:rPr lang="en-US" sz="1200"/>
                  <a:t>d</a:t>
                </a:r>
                <a:r>
                  <a:rPr lang="en-US" sz="1200" baseline="-25000"/>
                  <a:t>iAB</a:t>
                </a:r>
                <a:r>
                  <a:rPr lang="en-US" sz="1200" baseline="30000"/>
                  <a:t>eff</a:t>
                </a:r>
              </a:p>
            </p:txBody>
          </p:sp>
          <p:sp>
            <p:nvSpPr>
              <p:cNvPr id="1377302" name="AutoShape 22"/>
              <p:cNvSpPr>
                <a:spLocks noChangeArrowheads="1"/>
              </p:cNvSpPr>
              <p:nvPr/>
            </p:nvSpPr>
            <p:spPr bwMode="auto">
              <a:xfrm>
                <a:off x="3726" y="3292"/>
                <a:ext cx="40" cy="39"/>
              </a:xfrm>
              <a:prstGeom prst="octagon">
                <a:avLst>
                  <a:gd name="adj" fmla="val 29287"/>
                </a:avLst>
              </a:prstGeom>
              <a:solidFill>
                <a:schemeClr val="hlink">
                  <a:alpha val="72000"/>
                </a:scheme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03" name="AutoShape 23"/>
              <p:cNvSpPr>
                <a:spLocks noChangeArrowheads="1"/>
              </p:cNvSpPr>
              <p:nvPr/>
            </p:nvSpPr>
            <p:spPr bwMode="auto">
              <a:xfrm>
                <a:off x="3588" y="3173"/>
                <a:ext cx="40" cy="40"/>
              </a:xfrm>
              <a:prstGeom prst="octagon">
                <a:avLst>
                  <a:gd name="adj" fmla="val 29287"/>
                </a:avLst>
              </a:prstGeom>
              <a:solidFill>
                <a:srgbClr val="2F8B20">
                  <a:alpha val="72000"/>
                </a:srgb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04" name="Text Box 24"/>
              <p:cNvSpPr txBox="1">
                <a:spLocks noChangeArrowheads="1"/>
              </p:cNvSpPr>
              <p:nvPr/>
            </p:nvSpPr>
            <p:spPr bwMode="auto">
              <a:xfrm>
                <a:off x="3455" y="3129"/>
                <a:ext cx="221" cy="274"/>
              </a:xfrm>
              <a:prstGeom prst="rect">
                <a:avLst/>
              </a:prstGeom>
              <a:noFill/>
              <a:ln w="9525">
                <a:noFill/>
                <a:miter lim="800000"/>
                <a:headEnd/>
                <a:tailEnd/>
              </a:ln>
              <a:effectLst/>
            </p:spPr>
            <p:txBody>
              <a:bodyPr wrap="none">
                <a:prstTxWarp prst="textNoShape">
                  <a:avLst/>
                </a:prstTxWarp>
                <a:spAutoFit/>
              </a:bodyPr>
              <a:lstStyle/>
              <a:p>
                <a:r>
                  <a:rPr lang="en-US" sz="1200"/>
                  <a:t>j</a:t>
                </a:r>
              </a:p>
            </p:txBody>
          </p:sp>
          <p:sp>
            <p:nvSpPr>
              <p:cNvPr id="1377305" name="Text Box 25"/>
              <p:cNvSpPr txBox="1">
                <a:spLocks noChangeArrowheads="1"/>
              </p:cNvSpPr>
              <p:nvPr/>
            </p:nvSpPr>
            <p:spPr bwMode="auto">
              <a:xfrm>
                <a:off x="3748" y="3264"/>
                <a:ext cx="240" cy="274"/>
              </a:xfrm>
              <a:prstGeom prst="rect">
                <a:avLst/>
              </a:prstGeom>
              <a:noFill/>
              <a:ln w="9525">
                <a:noFill/>
                <a:miter lim="800000"/>
                <a:headEnd/>
                <a:tailEnd/>
              </a:ln>
              <a:effectLst/>
            </p:spPr>
            <p:txBody>
              <a:bodyPr wrap="none">
                <a:prstTxWarp prst="textNoShape">
                  <a:avLst/>
                </a:prstTxWarp>
                <a:spAutoFit/>
              </a:bodyPr>
              <a:lstStyle/>
              <a:p>
                <a:r>
                  <a:rPr lang="en-US" sz="1200"/>
                  <a:t>k</a:t>
                </a:r>
              </a:p>
            </p:txBody>
          </p:sp>
        </p:grpSp>
        <p:sp>
          <p:nvSpPr>
            <p:cNvPr id="1377306" name="Text Box 26"/>
            <p:cNvSpPr txBox="1">
              <a:spLocks noChangeArrowheads="1"/>
            </p:cNvSpPr>
            <p:nvPr/>
          </p:nvSpPr>
          <p:spPr bwMode="auto">
            <a:xfrm>
              <a:off x="1776" y="1824"/>
              <a:ext cx="1589" cy="393"/>
            </a:xfrm>
            <a:prstGeom prst="rect">
              <a:avLst/>
            </a:prstGeom>
            <a:noFill/>
            <a:ln w="9525">
              <a:noFill/>
              <a:miter lim="800000"/>
              <a:headEnd/>
              <a:tailEnd/>
            </a:ln>
            <a:effectLst/>
          </p:spPr>
          <p:txBody>
            <a:bodyPr wrap="none">
              <a:prstTxWarp prst="textNoShape">
                <a:avLst/>
              </a:prstTxWarp>
              <a:spAutoFit/>
            </a:bodyPr>
            <a:lstStyle/>
            <a:p>
              <a:r>
                <a:rPr lang="en-US" sz="1800">
                  <a:solidFill>
                    <a:schemeClr val="hlink"/>
                  </a:solidFill>
                  <a:effectLst>
                    <a:outerShdw blurRad="38100" dist="38100" dir="2700000" algn="tl">
                      <a:srgbClr val="DDDDDD"/>
                    </a:outerShdw>
                  </a:effectLst>
                </a:rPr>
                <a:t>     HADDOCK </a:t>
              </a:r>
            </a:p>
            <a:p>
              <a:r>
                <a:rPr lang="en-US" sz="1200">
                  <a:solidFill>
                    <a:schemeClr val="folHlink"/>
                  </a:solidFill>
                  <a:effectLst>
                    <a:outerShdw blurRad="38100" dist="38100" dir="2700000" algn="tl">
                      <a:srgbClr val="DDDDDD"/>
                    </a:outerShdw>
                  </a:effectLst>
                </a:rPr>
                <a:t>High Ambiguity Driven DOCKing</a:t>
              </a:r>
              <a:endParaRPr lang="en-US" sz="1800">
                <a:solidFill>
                  <a:schemeClr val="hlink"/>
                </a:solidFill>
              </a:endParaRPr>
            </a:p>
          </p:txBody>
        </p:sp>
      </p:grpSp>
      <p:grpSp>
        <p:nvGrpSpPr>
          <p:cNvPr id="4" name="Group 27"/>
          <p:cNvGrpSpPr>
            <a:grpSpLocks/>
          </p:cNvGrpSpPr>
          <p:nvPr/>
        </p:nvGrpSpPr>
        <p:grpSpPr bwMode="auto">
          <a:xfrm>
            <a:off x="990600" y="1003040"/>
            <a:ext cx="1346200" cy="942975"/>
            <a:chOff x="1008" y="1144"/>
            <a:chExt cx="848" cy="594"/>
          </a:xfrm>
        </p:grpSpPr>
        <p:pic>
          <p:nvPicPr>
            <p:cNvPr id="1377308" name="Picture 28" descr="mutagenesis.gif                                                00227B87&#10;Bonvino HD                     B746CC0A:"/>
            <p:cNvPicPr>
              <a:picLocks noChangeAspect="1" noChangeArrowheads="1"/>
            </p:cNvPicPr>
            <p:nvPr/>
          </p:nvPicPr>
          <p:blipFill>
            <a:blip r:embed="rId5"/>
            <a:srcRect/>
            <a:stretch>
              <a:fillRect/>
            </a:stretch>
          </p:blipFill>
          <p:spPr bwMode="auto">
            <a:xfrm>
              <a:off x="1008" y="1344"/>
              <a:ext cx="848" cy="394"/>
            </a:xfrm>
            <a:prstGeom prst="rect">
              <a:avLst/>
            </a:prstGeom>
            <a:noFill/>
          </p:spPr>
        </p:pic>
        <p:sp>
          <p:nvSpPr>
            <p:cNvPr id="1377309" name="Text Box 29"/>
            <p:cNvSpPr txBox="1">
              <a:spLocks noChangeArrowheads="1"/>
            </p:cNvSpPr>
            <p:nvPr/>
          </p:nvSpPr>
          <p:spPr bwMode="auto">
            <a:xfrm>
              <a:off x="1059" y="1144"/>
              <a:ext cx="761" cy="214"/>
            </a:xfrm>
            <a:prstGeom prst="rect">
              <a:avLst/>
            </a:prstGeom>
            <a:noFill/>
            <a:ln w="9525">
              <a:noFill/>
              <a:miter lim="800000"/>
              <a:headEnd/>
              <a:tailEnd/>
            </a:ln>
            <a:effectLst/>
          </p:spPr>
          <p:txBody>
            <a:bodyPr wrap="none">
              <a:prstTxWarp prst="textNoShape">
                <a:avLst/>
              </a:prstTxWarp>
              <a:spAutoFit/>
            </a:bodyPr>
            <a:lstStyle/>
            <a:p>
              <a:r>
                <a:rPr lang="en-US" sz="1400"/>
                <a:t>mutagenesis</a:t>
              </a:r>
              <a:endParaRPr lang="en-US" sz="1200"/>
            </a:p>
          </p:txBody>
        </p:sp>
      </p:grpSp>
      <p:grpSp>
        <p:nvGrpSpPr>
          <p:cNvPr id="5" name="Group 30"/>
          <p:cNvGrpSpPr>
            <a:grpSpLocks/>
          </p:cNvGrpSpPr>
          <p:nvPr/>
        </p:nvGrpSpPr>
        <p:grpSpPr bwMode="auto">
          <a:xfrm>
            <a:off x="2667000" y="622040"/>
            <a:ext cx="2054225" cy="1060450"/>
            <a:chOff x="2498" y="895"/>
            <a:chExt cx="1294" cy="668"/>
          </a:xfrm>
        </p:grpSpPr>
        <p:pic>
          <p:nvPicPr>
            <p:cNvPr id="1377311" name="Picture 31" descr="CSP-NMR.gif                                                    00227B87&#10;Bonvino HD                     B746CC0A:"/>
            <p:cNvPicPr>
              <a:picLocks noChangeAspect="1" noChangeArrowheads="1"/>
            </p:cNvPicPr>
            <p:nvPr/>
          </p:nvPicPr>
          <p:blipFill>
            <a:blip r:embed="rId6"/>
            <a:srcRect/>
            <a:stretch>
              <a:fillRect/>
            </a:stretch>
          </p:blipFill>
          <p:spPr bwMode="auto">
            <a:xfrm>
              <a:off x="2498" y="1056"/>
              <a:ext cx="1294" cy="507"/>
            </a:xfrm>
            <a:prstGeom prst="rect">
              <a:avLst/>
            </a:prstGeom>
            <a:noFill/>
          </p:spPr>
        </p:pic>
        <p:sp>
          <p:nvSpPr>
            <p:cNvPr id="1377312" name="Text Box 32"/>
            <p:cNvSpPr txBox="1">
              <a:spLocks noChangeArrowheads="1"/>
            </p:cNvSpPr>
            <p:nvPr/>
          </p:nvSpPr>
          <p:spPr bwMode="auto">
            <a:xfrm>
              <a:off x="2685" y="895"/>
              <a:ext cx="937" cy="214"/>
            </a:xfrm>
            <a:prstGeom prst="rect">
              <a:avLst/>
            </a:prstGeom>
            <a:noFill/>
            <a:ln w="9525">
              <a:noFill/>
              <a:miter lim="800000"/>
              <a:headEnd/>
              <a:tailEnd/>
            </a:ln>
            <a:effectLst/>
          </p:spPr>
          <p:txBody>
            <a:bodyPr wrap="none">
              <a:prstTxWarp prst="textNoShape">
                <a:avLst/>
              </a:prstTxWarp>
              <a:spAutoFit/>
            </a:bodyPr>
            <a:lstStyle/>
            <a:p>
              <a:r>
                <a:rPr lang="en-US" sz="1400"/>
                <a:t>NMR titrations</a:t>
              </a:r>
              <a:endParaRPr lang="en-US" sz="1200"/>
            </a:p>
          </p:txBody>
        </p:sp>
      </p:grpSp>
      <p:grpSp>
        <p:nvGrpSpPr>
          <p:cNvPr id="6" name="Group 33"/>
          <p:cNvGrpSpPr>
            <a:grpSpLocks/>
          </p:cNvGrpSpPr>
          <p:nvPr/>
        </p:nvGrpSpPr>
        <p:grpSpPr bwMode="auto">
          <a:xfrm>
            <a:off x="228600" y="2069840"/>
            <a:ext cx="1371600" cy="911225"/>
            <a:chOff x="528" y="2152"/>
            <a:chExt cx="864" cy="574"/>
          </a:xfrm>
        </p:grpSpPr>
        <p:pic>
          <p:nvPicPr>
            <p:cNvPr id="1377314" name="Picture 34" descr="cross-linking.gif                                              00227B87&#10;Bonvino HD                     B746CC0A:"/>
            <p:cNvPicPr>
              <a:picLocks noChangeAspect="1" noChangeArrowheads="1"/>
            </p:cNvPicPr>
            <p:nvPr/>
          </p:nvPicPr>
          <p:blipFill>
            <a:blip r:embed="rId7"/>
            <a:srcRect/>
            <a:stretch>
              <a:fillRect/>
            </a:stretch>
          </p:blipFill>
          <p:spPr bwMode="auto">
            <a:xfrm>
              <a:off x="528" y="2352"/>
              <a:ext cx="864" cy="374"/>
            </a:xfrm>
            <a:prstGeom prst="rect">
              <a:avLst/>
            </a:prstGeom>
            <a:noFill/>
          </p:spPr>
        </p:pic>
        <p:sp>
          <p:nvSpPr>
            <p:cNvPr id="1377315" name="Text Box 35"/>
            <p:cNvSpPr txBox="1">
              <a:spLocks noChangeArrowheads="1"/>
            </p:cNvSpPr>
            <p:nvPr/>
          </p:nvSpPr>
          <p:spPr bwMode="auto">
            <a:xfrm>
              <a:off x="567" y="2152"/>
              <a:ext cx="806" cy="214"/>
            </a:xfrm>
            <a:prstGeom prst="rect">
              <a:avLst/>
            </a:prstGeom>
            <a:noFill/>
            <a:ln w="9525">
              <a:noFill/>
              <a:miter lim="800000"/>
              <a:headEnd/>
              <a:tailEnd/>
            </a:ln>
            <a:effectLst/>
          </p:spPr>
          <p:txBody>
            <a:bodyPr wrap="none">
              <a:prstTxWarp prst="textNoShape">
                <a:avLst/>
              </a:prstTxWarp>
              <a:spAutoFit/>
            </a:bodyPr>
            <a:lstStyle/>
            <a:p>
              <a:r>
                <a:rPr lang="en-US" sz="1400"/>
                <a:t>Cross-linking</a:t>
              </a:r>
              <a:endParaRPr lang="en-US" sz="1200"/>
            </a:p>
          </p:txBody>
        </p:sp>
      </p:grpSp>
      <p:grpSp>
        <p:nvGrpSpPr>
          <p:cNvPr id="7" name="Group 36"/>
          <p:cNvGrpSpPr>
            <a:grpSpLocks/>
          </p:cNvGrpSpPr>
          <p:nvPr/>
        </p:nvGrpSpPr>
        <p:grpSpPr bwMode="auto">
          <a:xfrm>
            <a:off x="228600" y="3365240"/>
            <a:ext cx="1547813" cy="865188"/>
            <a:chOff x="1200" y="3151"/>
            <a:chExt cx="975" cy="545"/>
          </a:xfrm>
        </p:grpSpPr>
        <p:pic>
          <p:nvPicPr>
            <p:cNvPr id="1377317" name="Picture 37" descr="HD-exchange.gif                                                00227B87&#10;Bonvino HD                     B746CC0A:"/>
            <p:cNvPicPr>
              <a:picLocks noChangeAspect="1" noChangeArrowheads="1"/>
            </p:cNvPicPr>
            <p:nvPr/>
          </p:nvPicPr>
          <p:blipFill>
            <a:blip r:embed="rId8"/>
            <a:srcRect/>
            <a:stretch>
              <a:fillRect/>
            </a:stretch>
          </p:blipFill>
          <p:spPr bwMode="auto">
            <a:xfrm>
              <a:off x="1200" y="3360"/>
              <a:ext cx="960" cy="336"/>
            </a:xfrm>
            <a:prstGeom prst="rect">
              <a:avLst/>
            </a:prstGeom>
            <a:noFill/>
          </p:spPr>
        </p:pic>
        <p:sp>
          <p:nvSpPr>
            <p:cNvPr id="1377318" name="Text Box 38"/>
            <p:cNvSpPr txBox="1">
              <a:spLocks noChangeArrowheads="1"/>
            </p:cNvSpPr>
            <p:nvPr/>
          </p:nvSpPr>
          <p:spPr bwMode="auto">
            <a:xfrm>
              <a:off x="1291" y="3151"/>
              <a:ext cx="884" cy="214"/>
            </a:xfrm>
            <a:prstGeom prst="rect">
              <a:avLst/>
            </a:prstGeom>
            <a:noFill/>
            <a:ln w="9525">
              <a:noFill/>
              <a:miter lim="800000"/>
              <a:headEnd/>
              <a:tailEnd/>
            </a:ln>
            <a:effectLst/>
          </p:spPr>
          <p:txBody>
            <a:bodyPr wrap="none">
              <a:prstTxWarp prst="textNoShape">
                <a:avLst/>
              </a:prstTxWarp>
              <a:spAutoFit/>
            </a:bodyPr>
            <a:lstStyle/>
            <a:p>
              <a:r>
                <a:rPr lang="en-US" sz="1400"/>
                <a:t>H/D exchange</a:t>
              </a:r>
              <a:endParaRPr lang="en-US" sz="1200"/>
            </a:p>
          </p:txBody>
        </p:sp>
      </p:grpSp>
      <p:pic>
        <p:nvPicPr>
          <p:cNvPr id="1377319" name="Picture 39" descr="H:\Users\aaltjan\pres-lunteren\1eul-membrane.png"/>
          <p:cNvPicPr>
            <a:picLocks noChangeAspect="1" noChangeArrowheads="1"/>
          </p:cNvPicPr>
          <p:nvPr/>
        </p:nvPicPr>
        <p:blipFill>
          <a:blip r:embed="rId9"/>
          <a:srcRect/>
          <a:stretch>
            <a:fillRect/>
          </a:stretch>
        </p:blipFill>
        <p:spPr bwMode="auto">
          <a:xfrm>
            <a:off x="7905750" y="2222240"/>
            <a:ext cx="1238250" cy="1570038"/>
          </a:xfrm>
          <a:prstGeom prst="rect">
            <a:avLst/>
          </a:prstGeom>
          <a:noFill/>
        </p:spPr>
      </p:pic>
      <p:pic>
        <p:nvPicPr>
          <p:cNvPr id="1377320" name="Picture 40" descr="H:\Users\aaltjan\pres-lunteren\structlife_09_0001_DNApolymeraseIII.png"/>
          <p:cNvPicPr>
            <a:picLocks noChangeAspect="1" noChangeArrowheads="1"/>
          </p:cNvPicPr>
          <p:nvPr/>
        </p:nvPicPr>
        <p:blipFill>
          <a:blip r:embed="rId10"/>
          <a:srcRect/>
          <a:stretch>
            <a:fillRect/>
          </a:stretch>
        </p:blipFill>
        <p:spPr bwMode="auto">
          <a:xfrm>
            <a:off x="7620000" y="1155440"/>
            <a:ext cx="1073150" cy="1009650"/>
          </a:xfrm>
          <a:prstGeom prst="rect">
            <a:avLst/>
          </a:prstGeom>
          <a:noFill/>
        </p:spPr>
      </p:pic>
      <p:pic>
        <p:nvPicPr>
          <p:cNvPr id="1377321" name="Picture 41" descr="H:\Users\aaltjan\pres-lunteren\structlife_08_0001_troponinC.png"/>
          <p:cNvPicPr>
            <a:picLocks noChangeAspect="1" noChangeArrowheads="1"/>
          </p:cNvPicPr>
          <p:nvPr/>
        </p:nvPicPr>
        <p:blipFill>
          <a:blip r:embed="rId11"/>
          <a:srcRect/>
          <a:stretch>
            <a:fillRect/>
          </a:stretch>
        </p:blipFill>
        <p:spPr bwMode="auto">
          <a:xfrm>
            <a:off x="6629400" y="2222240"/>
            <a:ext cx="1193800" cy="590550"/>
          </a:xfrm>
          <a:prstGeom prst="rect">
            <a:avLst/>
          </a:prstGeom>
          <a:noFill/>
        </p:spPr>
      </p:pic>
      <p:grpSp>
        <p:nvGrpSpPr>
          <p:cNvPr id="8" name="Group 42"/>
          <p:cNvGrpSpPr>
            <a:grpSpLocks/>
          </p:cNvGrpSpPr>
          <p:nvPr/>
        </p:nvGrpSpPr>
        <p:grpSpPr bwMode="auto">
          <a:xfrm>
            <a:off x="685800" y="4355840"/>
            <a:ext cx="2403475" cy="1374775"/>
            <a:chOff x="720" y="2671"/>
            <a:chExt cx="1514" cy="866"/>
          </a:xfrm>
        </p:grpSpPr>
        <p:sp>
          <p:nvSpPr>
            <p:cNvPr id="1377323" name="Rectangle 43"/>
            <p:cNvSpPr>
              <a:spLocks noChangeArrowheads="1"/>
            </p:cNvSpPr>
            <p:nvPr/>
          </p:nvSpPr>
          <p:spPr bwMode="auto">
            <a:xfrm>
              <a:off x="720" y="2832"/>
              <a:ext cx="548" cy="694"/>
            </a:xfrm>
            <a:prstGeom prst="rect">
              <a:avLst/>
            </a:prstGeom>
            <a:noFill/>
            <a:ln w="9525">
              <a:noFill/>
              <a:miter lim="800000"/>
              <a:headEnd/>
              <a:tailEnd/>
            </a:ln>
            <a:effectLst/>
          </p:spPr>
          <p:txBody>
            <a:bodyPr>
              <a:prstTxWarp prst="textNoShape">
                <a:avLst/>
              </a:prstTxWarp>
              <a:spAutoFit/>
            </a:bodyPr>
            <a:lstStyle/>
            <a:p>
              <a:pPr>
                <a:lnSpc>
                  <a:spcPct val="110000"/>
                </a:lnSpc>
              </a:pPr>
              <a:r>
                <a:rPr lang="nl-NL" sz="1000">
                  <a:latin typeface="Courier New" charset="0"/>
                </a:rPr>
                <a:t>E</a:t>
              </a:r>
              <a:r>
                <a:rPr lang="nl-NL" sz="1000">
                  <a:solidFill>
                    <a:schemeClr val="hlink"/>
                  </a:solidFill>
                  <a:latin typeface="Courier New" charset="0"/>
                </a:rPr>
                <a:t>F</a:t>
              </a:r>
              <a:r>
                <a:rPr lang="nl-NL" sz="1000">
                  <a:latin typeface="Courier New" charset="0"/>
                </a:rPr>
                <a:t>RGSFSHL</a:t>
              </a:r>
            </a:p>
            <a:p>
              <a:pPr>
                <a:lnSpc>
                  <a:spcPct val="110000"/>
                </a:lnSpc>
              </a:pPr>
              <a:r>
                <a:rPr lang="nl-NL" sz="1000">
                  <a:latin typeface="Courier New" charset="0"/>
                </a:rPr>
                <a:t>E</a:t>
              </a:r>
              <a:r>
                <a:rPr lang="nl-NL" sz="1000">
                  <a:solidFill>
                    <a:schemeClr val="hlink"/>
                  </a:solidFill>
                  <a:latin typeface="Courier New" charset="0"/>
                </a:rPr>
                <a:t>F</a:t>
              </a:r>
              <a:r>
                <a:rPr lang="nl-NL" sz="1000">
                  <a:latin typeface="Courier New" charset="0"/>
                </a:rPr>
                <a:t>KGAFQHV</a:t>
              </a:r>
            </a:p>
            <a:p>
              <a:pPr>
                <a:lnSpc>
                  <a:spcPct val="110000"/>
                </a:lnSpc>
              </a:pPr>
              <a:r>
                <a:rPr lang="nl-NL" sz="1000">
                  <a:latin typeface="Courier New" charset="0"/>
                </a:rPr>
                <a:t>E</a:t>
              </a:r>
              <a:r>
                <a:rPr lang="nl-NL" sz="1000">
                  <a:solidFill>
                    <a:schemeClr val="hlink"/>
                  </a:solidFill>
                  <a:latin typeface="Courier New" charset="0"/>
                </a:rPr>
                <a:t>F</a:t>
              </a:r>
              <a:r>
                <a:rPr lang="nl-NL" sz="1000">
                  <a:latin typeface="Courier New" charset="0"/>
                </a:rPr>
                <a:t>KVSWNHM</a:t>
              </a:r>
            </a:p>
            <a:p>
              <a:pPr>
                <a:lnSpc>
                  <a:spcPct val="110000"/>
                </a:lnSpc>
              </a:pPr>
              <a:r>
                <a:rPr lang="nl-NL" sz="1000">
                  <a:latin typeface="Courier New" charset="0"/>
                </a:rPr>
                <a:t>L</a:t>
              </a:r>
              <a:r>
                <a:rPr lang="nl-NL" sz="1000">
                  <a:solidFill>
                    <a:schemeClr val="hlink"/>
                  </a:solidFill>
                  <a:latin typeface="Courier New" charset="0"/>
                </a:rPr>
                <a:t>F</a:t>
              </a:r>
              <a:r>
                <a:rPr lang="nl-NL" sz="1000">
                  <a:latin typeface="Courier New" charset="0"/>
                </a:rPr>
                <a:t>RLTWHHV</a:t>
              </a:r>
            </a:p>
            <a:p>
              <a:pPr>
                <a:lnSpc>
                  <a:spcPct val="110000"/>
                </a:lnSpc>
              </a:pPr>
              <a:r>
                <a:rPr lang="nl-NL" sz="1000">
                  <a:latin typeface="Courier New" charset="0"/>
                </a:rPr>
                <a:t>I</a:t>
              </a:r>
              <a:r>
                <a:rPr lang="nl-NL" sz="1000">
                  <a:solidFill>
                    <a:schemeClr val="hlink"/>
                  </a:solidFill>
                  <a:latin typeface="Courier New" charset="0"/>
                </a:rPr>
                <a:t>Y</a:t>
              </a:r>
              <a:r>
                <a:rPr lang="nl-NL" sz="1000">
                  <a:latin typeface="Courier New" charset="0"/>
                </a:rPr>
                <a:t>ANKWAHV</a:t>
              </a:r>
            </a:p>
            <a:p>
              <a:pPr>
                <a:lnSpc>
                  <a:spcPct val="110000"/>
                </a:lnSpc>
              </a:pPr>
              <a:r>
                <a:rPr lang="nl-NL" sz="1000">
                  <a:latin typeface="Courier New" charset="0"/>
                </a:rPr>
                <a:t>E</a:t>
              </a:r>
              <a:r>
                <a:rPr lang="nl-NL" sz="1000">
                  <a:solidFill>
                    <a:srgbClr val="FF0000"/>
                  </a:solidFill>
                  <a:latin typeface="Courier New" charset="0"/>
                </a:rPr>
                <a:t>F</a:t>
              </a:r>
              <a:r>
                <a:rPr lang="nl-NL" sz="1000">
                  <a:latin typeface="Courier New" charset="0"/>
                </a:rPr>
                <a:t>EPSYPHI</a:t>
              </a:r>
            </a:p>
          </p:txBody>
        </p:sp>
        <p:sp>
          <p:nvSpPr>
            <p:cNvPr id="1377324" name="Text Box 44"/>
            <p:cNvSpPr txBox="1">
              <a:spLocks noChangeArrowheads="1"/>
            </p:cNvSpPr>
            <p:nvPr/>
          </p:nvSpPr>
          <p:spPr bwMode="auto">
            <a:xfrm>
              <a:off x="768" y="2671"/>
              <a:ext cx="1466" cy="214"/>
            </a:xfrm>
            <a:prstGeom prst="rect">
              <a:avLst/>
            </a:prstGeom>
            <a:noFill/>
            <a:ln w="9525">
              <a:noFill/>
              <a:miter lim="800000"/>
              <a:headEnd/>
              <a:tailEnd/>
            </a:ln>
            <a:effectLst/>
          </p:spPr>
          <p:txBody>
            <a:bodyPr wrap="none">
              <a:prstTxWarp prst="textNoShape">
                <a:avLst/>
              </a:prstTxWarp>
              <a:spAutoFit/>
            </a:bodyPr>
            <a:lstStyle/>
            <a:p>
              <a:r>
                <a:rPr lang="nl-NL" sz="1400"/>
                <a:t>Bioinformatic predictions</a:t>
              </a:r>
              <a:endParaRPr lang="nl-NL" b="0"/>
            </a:p>
          </p:txBody>
        </p:sp>
        <p:pic>
          <p:nvPicPr>
            <p:cNvPr id="1377325" name="Picture 45" descr="adronexin-pred.gif                                             0002F9C9&#10;Bonvino HD                     B746CC0A:"/>
            <p:cNvPicPr>
              <a:picLocks noChangeAspect="1" noChangeArrowheads="1"/>
            </p:cNvPicPr>
            <p:nvPr/>
          </p:nvPicPr>
          <p:blipFill>
            <a:blip r:embed="rId12"/>
            <a:srcRect/>
            <a:stretch>
              <a:fillRect/>
            </a:stretch>
          </p:blipFill>
          <p:spPr bwMode="auto">
            <a:xfrm rot="5389861">
              <a:off x="1435" y="2981"/>
              <a:ext cx="657" cy="455"/>
            </a:xfrm>
            <a:prstGeom prst="rect">
              <a:avLst/>
            </a:prstGeom>
            <a:noFill/>
          </p:spPr>
        </p:pic>
        <p:sp>
          <p:nvSpPr>
            <p:cNvPr id="1377326" name="AutoShape 46"/>
            <p:cNvSpPr>
              <a:spLocks noChangeArrowheads="1"/>
            </p:cNvSpPr>
            <p:nvPr/>
          </p:nvSpPr>
          <p:spPr bwMode="auto">
            <a:xfrm>
              <a:off x="1248" y="3120"/>
              <a:ext cx="240" cy="96"/>
            </a:xfrm>
            <a:prstGeom prst="rightArrow">
              <a:avLst>
                <a:gd name="adj1" fmla="val 50000"/>
                <a:gd name="adj2" fmla="val 625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grpSp>
      <p:grpSp>
        <p:nvGrpSpPr>
          <p:cNvPr id="9" name="Group 47"/>
          <p:cNvGrpSpPr>
            <a:grpSpLocks/>
          </p:cNvGrpSpPr>
          <p:nvPr/>
        </p:nvGrpSpPr>
        <p:grpSpPr bwMode="auto">
          <a:xfrm>
            <a:off x="3198813" y="4660640"/>
            <a:ext cx="3430587" cy="1169988"/>
            <a:chOff x="2256" y="3168"/>
            <a:chExt cx="2161" cy="737"/>
          </a:xfrm>
        </p:grpSpPr>
        <p:pic>
          <p:nvPicPr>
            <p:cNvPr id="1377328" name="Picture 48" descr="RCS-NMR.gif                                                    00227B87&#10;Bonvino HD                     B746CC0A:"/>
            <p:cNvPicPr>
              <a:picLocks noChangeAspect="1" noChangeArrowheads="1"/>
            </p:cNvPicPr>
            <p:nvPr/>
          </p:nvPicPr>
          <p:blipFill>
            <a:blip r:embed="rId13"/>
            <a:srcRect/>
            <a:stretch>
              <a:fillRect/>
            </a:stretch>
          </p:blipFill>
          <p:spPr bwMode="auto">
            <a:xfrm>
              <a:off x="2304" y="3264"/>
              <a:ext cx="1935" cy="517"/>
            </a:xfrm>
            <a:prstGeom prst="rect">
              <a:avLst/>
            </a:prstGeom>
            <a:noFill/>
          </p:spPr>
        </p:pic>
        <p:sp>
          <p:nvSpPr>
            <p:cNvPr id="1377329" name="Text Box 49"/>
            <p:cNvSpPr txBox="1">
              <a:spLocks noChangeArrowheads="1"/>
            </p:cNvSpPr>
            <p:nvPr/>
          </p:nvSpPr>
          <p:spPr bwMode="auto">
            <a:xfrm>
              <a:off x="2544" y="3168"/>
              <a:ext cx="1273" cy="214"/>
            </a:xfrm>
            <a:prstGeom prst="rect">
              <a:avLst/>
            </a:prstGeom>
            <a:noFill/>
            <a:ln w="9525">
              <a:noFill/>
              <a:miter lim="800000"/>
              <a:headEnd/>
              <a:tailEnd/>
            </a:ln>
            <a:effectLst/>
          </p:spPr>
          <p:txBody>
            <a:bodyPr wrap="none">
              <a:prstTxWarp prst="textNoShape">
                <a:avLst/>
              </a:prstTxWarp>
              <a:spAutoFit/>
            </a:bodyPr>
            <a:lstStyle/>
            <a:p>
              <a:r>
                <a:rPr lang="en-US" sz="1400"/>
                <a:t>NMR anisotropy data</a:t>
              </a:r>
            </a:p>
          </p:txBody>
        </p:sp>
        <p:sp>
          <p:nvSpPr>
            <p:cNvPr id="1377330" name="Text Box 50"/>
            <p:cNvSpPr txBox="1">
              <a:spLocks noChangeArrowheads="1"/>
            </p:cNvSpPr>
            <p:nvPr/>
          </p:nvSpPr>
          <p:spPr bwMode="auto">
            <a:xfrm>
              <a:off x="2256" y="3713"/>
              <a:ext cx="2161" cy="192"/>
            </a:xfrm>
            <a:prstGeom prst="rect">
              <a:avLst/>
            </a:prstGeom>
            <a:noFill/>
            <a:ln w="9525">
              <a:noFill/>
              <a:miter lim="800000"/>
              <a:headEnd/>
              <a:tailEnd/>
            </a:ln>
            <a:effectLst/>
          </p:spPr>
          <p:txBody>
            <a:bodyPr wrap="none">
              <a:prstTxWarp prst="textNoShape">
                <a:avLst/>
              </a:prstTxWarp>
              <a:spAutoFit/>
            </a:bodyPr>
            <a:lstStyle/>
            <a:p>
              <a:r>
                <a:rPr lang="en-US" sz="1200"/>
                <a:t>RDCs, para-restraints, diffusion anisotropy</a:t>
              </a:r>
            </a:p>
          </p:txBody>
        </p:sp>
      </p:grpSp>
      <p:grpSp>
        <p:nvGrpSpPr>
          <p:cNvPr id="10" name="Group 51"/>
          <p:cNvGrpSpPr>
            <a:grpSpLocks/>
          </p:cNvGrpSpPr>
          <p:nvPr/>
        </p:nvGrpSpPr>
        <p:grpSpPr bwMode="auto">
          <a:xfrm>
            <a:off x="5334000" y="1155440"/>
            <a:ext cx="762000" cy="593725"/>
            <a:chOff x="2784" y="1152"/>
            <a:chExt cx="2496" cy="1943"/>
          </a:xfrm>
        </p:grpSpPr>
        <p:pic>
          <p:nvPicPr>
            <p:cNvPr id="1377332" name="Picture 52" descr="sat-transfer.gif                                               00227B87&#10;Bonvino HD                     B746CC0A:"/>
            <p:cNvPicPr>
              <a:picLocks noChangeAspect="1" noChangeArrowheads="1"/>
            </p:cNvPicPr>
            <p:nvPr/>
          </p:nvPicPr>
          <p:blipFill>
            <a:blip r:embed="rId14"/>
            <a:srcRect/>
            <a:stretch>
              <a:fillRect/>
            </a:stretch>
          </p:blipFill>
          <p:spPr bwMode="auto">
            <a:xfrm>
              <a:off x="2784" y="1344"/>
              <a:ext cx="1592" cy="1751"/>
            </a:xfrm>
            <a:prstGeom prst="rect">
              <a:avLst/>
            </a:prstGeom>
            <a:noFill/>
          </p:spPr>
        </p:pic>
        <p:sp>
          <p:nvSpPr>
            <p:cNvPr id="1377333" name="AutoShape 53"/>
            <p:cNvSpPr>
              <a:spLocks noChangeArrowheads="1"/>
            </p:cNvSpPr>
            <p:nvPr/>
          </p:nvSpPr>
          <p:spPr bwMode="auto">
            <a:xfrm flipH="1">
              <a:off x="4464" y="1152"/>
              <a:ext cx="816" cy="1008"/>
            </a:xfrm>
            <a:prstGeom prst="lightningBolt">
              <a:avLst/>
            </a:prstGeom>
            <a:solidFill>
              <a:srgbClr val="FFFA05"/>
            </a:solidFill>
            <a:ln w="9525">
              <a:solidFill>
                <a:schemeClr val="tx1"/>
              </a:solidFill>
              <a:miter lim="800000"/>
              <a:headEnd/>
              <a:tailEnd/>
            </a:ln>
            <a:effectLst/>
          </p:spPr>
          <p:txBody>
            <a:bodyPr wrap="none" anchor="ctr">
              <a:prstTxWarp prst="textNoShape">
                <a:avLst/>
              </a:prstTxWarp>
            </a:bodyPr>
            <a:lstStyle/>
            <a:p>
              <a:endParaRPr lang="it-IT"/>
            </a:p>
          </p:txBody>
        </p:sp>
      </p:grpSp>
      <p:sp>
        <p:nvSpPr>
          <p:cNvPr id="1377334" name="Text Box 54"/>
          <p:cNvSpPr txBox="1">
            <a:spLocks noChangeArrowheads="1"/>
          </p:cNvSpPr>
          <p:nvPr/>
        </p:nvSpPr>
        <p:spPr bwMode="auto">
          <a:xfrm>
            <a:off x="4953000" y="774440"/>
            <a:ext cx="2057400" cy="339725"/>
          </a:xfrm>
          <a:prstGeom prst="rect">
            <a:avLst/>
          </a:prstGeom>
          <a:noFill/>
          <a:ln w="9525">
            <a:noFill/>
            <a:miter lim="800000"/>
            <a:headEnd/>
            <a:tailEnd/>
          </a:ln>
          <a:effectLst/>
        </p:spPr>
        <p:txBody>
          <a:bodyPr>
            <a:prstTxWarp prst="textNoShape">
              <a:avLst/>
            </a:prstTxWarp>
            <a:spAutoFit/>
          </a:bodyPr>
          <a:lstStyle/>
          <a:p>
            <a:r>
              <a:rPr lang="en-US" sz="1400"/>
              <a:t>NMR crosssaturation</a:t>
            </a:r>
          </a:p>
        </p:txBody>
      </p:sp>
      <p:grpSp>
        <p:nvGrpSpPr>
          <p:cNvPr id="11" name="Group 55"/>
          <p:cNvGrpSpPr>
            <a:grpSpLocks/>
          </p:cNvGrpSpPr>
          <p:nvPr/>
        </p:nvGrpSpPr>
        <p:grpSpPr bwMode="auto">
          <a:xfrm>
            <a:off x="6400800" y="4062153"/>
            <a:ext cx="1676400" cy="1284287"/>
            <a:chOff x="3984" y="2832"/>
            <a:chExt cx="1056" cy="809"/>
          </a:xfrm>
        </p:grpSpPr>
        <p:pic>
          <p:nvPicPr>
            <p:cNvPr id="1377336" name="Picture 56" descr="cryoem-picture.gif                                             00227B87&#10;Bonvino HD                     B746CC0A:"/>
            <p:cNvPicPr>
              <a:picLocks noChangeAspect="1" noChangeArrowheads="1"/>
            </p:cNvPicPr>
            <p:nvPr/>
          </p:nvPicPr>
          <p:blipFill>
            <a:blip r:embed="rId15"/>
            <a:srcRect/>
            <a:stretch>
              <a:fillRect/>
            </a:stretch>
          </p:blipFill>
          <p:spPr bwMode="auto">
            <a:xfrm>
              <a:off x="4272" y="3120"/>
              <a:ext cx="528" cy="521"/>
            </a:xfrm>
            <a:prstGeom prst="rect">
              <a:avLst/>
            </a:prstGeom>
            <a:noFill/>
          </p:spPr>
        </p:pic>
        <p:sp>
          <p:nvSpPr>
            <p:cNvPr id="1377337" name="Text Box 57"/>
            <p:cNvSpPr txBox="1">
              <a:spLocks noChangeArrowheads="1"/>
            </p:cNvSpPr>
            <p:nvPr/>
          </p:nvSpPr>
          <p:spPr bwMode="auto">
            <a:xfrm>
              <a:off x="3984" y="2832"/>
              <a:ext cx="1056" cy="348"/>
            </a:xfrm>
            <a:prstGeom prst="rect">
              <a:avLst/>
            </a:prstGeom>
            <a:noFill/>
            <a:ln w="9525">
              <a:noFill/>
              <a:miter lim="800000"/>
              <a:headEnd/>
              <a:tailEnd/>
            </a:ln>
            <a:effectLst/>
          </p:spPr>
          <p:txBody>
            <a:bodyPr>
              <a:prstTxWarp prst="textNoShape">
                <a:avLst/>
              </a:prstTxWarp>
              <a:spAutoFit/>
            </a:bodyPr>
            <a:lstStyle/>
            <a:p>
              <a:r>
                <a:rPr lang="en-US" sz="1400"/>
                <a:t>Other sources</a:t>
              </a:r>
            </a:p>
            <a:p>
              <a:r>
                <a:rPr lang="en-US" sz="1200"/>
                <a:t>e.g. SAXS, cryoEM</a:t>
              </a:r>
            </a:p>
          </p:txBody>
        </p:sp>
      </p:grpSp>
      <p:sp>
        <p:nvSpPr>
          <p:cNvPr id="1377338" name="AutoShape 58"/>
          <p:cNvSpPr>
            <a:spLocks noChangeArrowheads="1"/>
          </p:cNvSpPr>
          <p:nvPr/>
        </p:nvSpPr>
        <p:spPr bwMode="auto">
          <a:xfrm rot="244115">
            <a:off x="1905000" y="2755640"/>
            <a:ext cx="685800" cy="228600"/>
          </a:xfrm>
          <a:prstGeom prst="rightArrow">
            <a:avLst>
              <a:gd name="adj1" fmla="val 50000"/>
              <a:gd name="adj2" fmla="val 75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39" name="AutoShape 59"/>
          <p:cNvSpPr>
            <a:spLocks noChangeArrowheads="1"/>
          </p:cNvSpPr>
          <p:nvPr/>
        </p:nvSpPr>
        <p:spPr bwMode="auto">
          <a:xfrm rot="2021405">
            <a:off x="2286000" y="1993640"/>
            <a:ext cx="685800" cy="228600"/>
          </a:xfrm>
          <a:prstGeom prst="rightArrow">
            <a:avLst>
              <a:gd name="adj1" fmla="val 50000"/>
              <a:gd name="adj2" fmla="val 75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0" name="AutoShape 60"/>
          <p:cNvSpPr>
            <a:spLocks noChangeArrowheads="1"/>
          </p:cNvSpPr>
          <p:nvPr/>
        </p:nvSpPr>
        <p:spPr bwMode="auto">
          <a:xfrm rot="5467648">
            <a:off x="3543300" y="1803140"/>
            <a:ext cx="457200" cy="228600"/>
          </a:xfrm>
          <a:prstGeom prst="rightArrow">
            <a:avLst>
              <a:gd name="adj1" fmla="val 50000"/>
              <a:gd name="adj2" fmla="val 50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1" name="AutoShape 61"/>
          <p:cNvSpPr>
            <a:spLocks noChangeArrowheads="1"/>
          </p:cNvSpPr>
          <p:nvPr/>
        </p:nvSpPr>
        <p:spPr bwMode="auto">
          <a:xfrm rot="-1401931">
            <a:off x="1981200" y="3593840"/>
            <a:ext cx="685800" cy="228600"/>
          </a:xfrm>
          <a:prstGeom prst="rightArrow">
            <a:avLst>
              <a:gd name="adj1" fmla="val 50000"/>
              <a:gd name="adj2" fmla="val 75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2" name="AutoShape 62"/>
          <p:cNvSpPr>
            <a:spLocks noChangeArrowheads="1"/>
          </p:cNvSpPr>
          <p:nvPr/>
        </p:nvSpPr>
        <p:spPr bwMode="auto">
          <a:xfrm rot="-2713508">
            <a:off x="2667000" y="4051040"/>
            <a:ext cx="533400" cy="228600"/>
          </a:xfrm>
          <a:prstGeom prst="rightArrow">
            <a:avLst>
              <a:gd name="adj1" fmla="val 50000"/>
              <a:gd name="adj2" fmla="val 58333"/>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3" name="AutoShape 63"/>
          <p:cNvSpPr>
            <a:spLocks noChangeArrowheads="1"/>
          </p:cNvSpPr>
          <p:nvPr/>
        </p:nvSpPr>
        <p:spPr bwMode="auto">
          <a:xfrm rot="-5371273">
            <a:off x="3886200" y="4203440"/>
            <a:ext cx="533400" cy="228600"/>
          </a:xfrm>
          <a:prstGeom prst="rightArrow">
            <a:avLst>
              <a:gd name="adj1" fmla="val 50000"/>
              <a:gd name="adj2" fmla="val 58333"/>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4" name="AutoShape 64"/>
          <p:cNvSpPr>
            <a:spLocks noChangeArrowheads="1"/>
          </p:cNvSpPr>
          <p:nvPr/>
        </p:nvSpPr>
        <p:spPr bwMode="auto">
          <a:xfrm rot="7802401">
            <a:off x="4838700" y="1896803"/>
            <a:ext cx="609600" cy="228600"/>
          </a:xfrm>
          <a:prstGeom prst="rightArrow">
            <a:avLst>
              <a:gd name="adj1" fmla="val 50000"/>
              <a:gd name="adj2" fmla="val 66667"/>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Tree>
    <p:extLst>
      <p:ext uri="{BB962C8B-B14F-4D97-AF65-F5344CB8AC3E}">
        <p14:creationId xmlns:p14="http://schemas.microsoft.com/office/powerpoint/2010/main" val="1537268418"/>
      </p:ext>
    </p:extLst>
  </p:cSld>
  <p:clrMapOvr>
    <a:masterClrMapping/>
  </p:clrMapOvr>
  <p:transition>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ttangolo 5"/>
          <p:cNvSpPr/>
          <p:nvPr/>
        </p:nvSpPr>
        <p:spPr>
          <a:xfrm>
            <a:off x="222732" y="975848"/>
            <a:ext cx="8991600" cy="307777"/>
          </a:xfrm>
          <a:prstGeom prst="rect">
            <a:avLst/>
          </a:prstGeom>
        </p:spPr>
        <p:txBody>
          <a:bodyPr wrap="square">
            <a:spAutoFit/>
          </a:bodyPr>
          <a:lstStyle/>
          <a:p>
            <a:r>
              <a:rPr lang="it-IT" sz="1400" dirty="0">
                <a:solidFill>
                  <a:srgbClr val="FFFFFF"/>
                </a:solidFill>
                <a:latin typeface="Corbel"/>
                <a:cs typeface="Corbel"/>
              </a:rPr>
              <a:t>de Vries et al., Nature </a:t>
            </a:r>
            <a:r>
              <a:rPr lang="it-IT" sz="1400" dirty="0" err="1">
                <a:solidFill>
                  <a:srgbClr val="FFFFFF"/>
                </a:solidFill>
                <a:latin typeface="Corbel"/>
                <a:cs typeface="Corbel"/>
              </a:rPr>
              <a:t>Protocols</a:t>
            </a:r>
            <a:r>
              <a:rPr lang="it-IT" sz="1400" dirty="0">
                <a:solidFill>
                  <a:srgbClr val="FFFFFF"/>
                </a:solidFill>
                <a:latin typeface="Corbel"/>
                <a:cs typeface="Corbel"/>
              </a:rPr>
              <a:t>, 2010 </a:t>
            </a:r>
          </a:p>
        </p:txBody>
      </p:sp>
      <p:sp>
        <p:nvSpPr>
          <p:cNvPr id="7" name="Rettangolo 6"/>
          <p:cNvSpPr/>
          <p:nvPr/>
        </p:nvSpPr>
        <p:spPr>
          <a:xfrm>
            <a:off x="222732" y="410647"/>
            <a:ext cx="8610600" cy="461665"/>
          </a:xfrm>
          <a:prstGeom prst="rect">
            <a:avLst/>
          </a:prstGeom>
        </p:spPr>
        <p:txBody>
          <a:bodyPr wrap="square">
            <a:spAutoFit/>
          </a:bodyPr>
          <a:lstStyle/>
          <a:p>
            <a:r>
              <a:rPr lang="it-IT" sz="2400" b="1" dirty="0">
                <a:solidFill>
                  <a:srgbClr val="FFFFFF"/>
                </a:solidFill>
                <a:latin typeface="Corbel"/>
                <a:cs typeface="Corbel"/>
              </a:rPr>
              <a:t>Parameters supported by the various HADDOCK web interfaces</a:t>
            </a:r>
          </a:p>
        </p:txBody>
      </p:sp>
      <p:pic>
        <p:nvPicPr>
          <p:cNvPr id="9" name="Immagine 4" descr="Preview of “2010_(de+Vries)_The+HADDOCK+web+server+for+data-driven+biomolecular+docking-2.pdf”.pdf"/>
          <p:cNvPicPr>
            <a:picLocks noChangeAspect="1"/>
          </p:cNvPicPr>
          <p:nvPr/>
        </p:nvPicPr>
        <p:blipFill>
          <a:blip r:embed="rId3"/>
          <a:stretch>
            <a:fillRect/>
          </a:stretch>
        </p:blipFill>
        <p:spPr>
          <a:xfrm>
            <a:off x="1631950" y="1381320"/>
            <a:ext cx="5880100" cy="5458508"/>
          </a:xfrm>
          <a:prstGeom prst="rect">
            <a:avLst/>
          </a:prstGeom>
          <a:ln>
            <a:solidFill>
              <a:schemeClr val="tx1"/>
            </a:solidFill>
          </a:ln>
          <a:effectLst/>
        </p:spPr>
      </p:pic>
    </p:spTree>
    <p:extLst>
      <p:ext uri="{BB962C8B-B14F-4D97-AF65-F5344CB8AC3E}">
        <p14:creationId xmlns:p14="http://schemas.microsoft.com/office/powerpoint/2010/main" val="3967101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p:cNvSpPr/>
          <p:nvPr/>
        </p:nvSpPr>
        <p:spPr>
          <a:xfrm>
            <a:off x="2197979" y="141999"/>
            <a:ext cx="5074934" cy="523220"/>
          </a:xfrm>
          <a:prstGeom prst="rect">
            <a:avLst/>
          </a:prstGeom>
        </p:spPr>
        <p:txBody>
          <a:bodyPr wrap="square">
            <a:spAutoFit/>
          </a:bodyPr>
          <a:lstStyle/>
          <a:p>
            <a:r>
              <a:rPr lang="it-IT" sz="2800" b="1" dirty="0">
                <a:latin typeface="Corbel"/>
                <a:cs typeface="Corbel"/>
              </a:rPr>
              <a:t>Example of HADDOCK output</a:t>
            </a:r>
          </a:p>
        </p:txBody>
      </p:sp>
      <p:sp>
        <p:nvSpPr>
          <p:cNvPr id="11" name="Rettangolo 10"/>
          <p:cNvSpPr/>
          <p:nvPr/>
        </p:nvSpPr>
        <p:spPr>
          <a:xfrm>
            <a:off x="0" y="841471"/>
            <a:ext cx="4477365" cy="1323439"/>
          </a:xfrm>
          <a:prstGeom prst="rect">
            <a:avLst/>
          </a:prstGeom>
        </p:spPr>
        <p:txBody>
          <a:bodyPr wrap="square">
            <a:spAutoFit/>
          </a:bodyPr>
          <a:lstStyle/>
          <a:p>
            <a:r>
              <a:rPr lang="it-IT" sz="2000" dirty="0">
                <a:latin typeface="Corbel"/>
                <a:cs typeface="Corbel"/>
              </a:rPr>
              <a:t>In this case additional experimental information has to be taken into account to completely rule out alternatives to the </a:t>
            </a:r>
            <a:r>
              <a:rPr lang="it-IT" sz="2000" dirty="0" err="1">
                <a:latin typeface="Corbel"/>
                <a:cs typeface="Corbel"/>
              </a:rPr>
              <a:t>highest-scoring</a:t>
            </a:r>
            <a:r>
              <a:rPr lang="it-IT" sz="2000" dirty="0">
                <a:latin typeface="Corbel"/>
                <a:cs typeface="Corbel"/>
              </a:rPr>
              <a:t> </a:t>
            </a:r>
            <a:r>
              <a:rPr lang="it-IT" sz="2000" dirty="0" err="1">
                <a:latin typeface="Corbel"/>
                <a:cs typeface="Corbel"/>
              </a:rPr>
              <a:t>solution</a:t>
            </a:r>
            <a:r>
              <a:rPr lang="it-IT" sz="2000" dirty="0">
                <a:latin typeface="Corbel"/>
                <a:cs typeface="Corbel"/>
              </a:rPr>
              <a:t> </a:t>
            </a:r>
          </a:p>
        </p:txBody>
      </p:sp>
      <p:sp>
        <p:nvSpPr>
          <p:cNvPr id="13" name="Rettangolo 5"/>
          <p:cNvSpPr/>
          <p:nvPr/>
        </p:nvSpPr>
        <p:spPr>
          <a:xfrm>
            <a:off x="76200" y="6519446"/>
            <a:ext cx="8991600" cy="307777"/>
          </a:xfrm>
          <a:prstGeom prst="rect">
            <a:avLst/>
          </a:prstGeom>
        </p:spPr>
        <p:txBody>
          <a:bodyPr wrap="square">
            <a:spAutoFit/>
          </a:bodyPr>
          <a:lstStyle/>
          <a:p>
            <a:r>
              <a:rPr lang="it-IT" sz="1400" dirty="0">
                <a:latin typeface="Corbel"/>
                <a:cs typeface="Corbel"/>
              </a:rPr>
              <a:t>de Vries et al., Nature </a:t>
            </a:r>
            <a:r>
              <a:rPr lang="it-IT" sz="1400" dirty="0" err="1">
                <a:latin typeface="Corbel"/>
                <a:cs typeface="Corbel"/>
              </a:rPr>
              <a:t>Protocols</a:t>
            </a:r>
            <a:r>
              <a:rPr lang="it-IT" sz="1400" dirty="0">
                <a:latin typeface="Corbel"/>
                <a:cs typeface="Corbel"/>
              </a:rPr>
              <a:t>, 2010 </a:t>
            </a:r>
          </a:p>
        </p:txBody>
      </p:sp>
      <p:pic>
        <p:nvPicPr>
          <p:cNvPr id="14" name="Immagine 7" descr="Preview of “2010_(de+Vries)_The+HADDOCK+web+server+for+data-driven+biomolecular+docking-2.pdf”.pdf"/>
          <p:cNvPicPr>
            <a:picLocks noChangeAspect="1"/>
          </p:cNvPicPr>
          <p:nvPr/>
        </p:nvPicPr>
        <p:blipFill>
          <a:blip r:embed="rId3"/>
          <a:stretch>
            <a:fillRect/>
          </a:stretch>
        </p:blipFill>
        <p:spPr>
          <a:xfrm>
            <a:off x="4507668" y="781110"/>
            <a:ext cx="4009786" cy="5674353"/>
          </a:xfrm>
          <a:prstGeom prst="rect">
            <a:avLst/>
          </a:prstGeom>
          <a:ln>
            <a:solidFill>
              <a:schemeClr val="tx1"/>
            </a:solidFill>
          </a:ln>
        </p:spPr>
      </p:pic>
      <p:pic>
        <p:nvPicPr>
          <p:cNvPr id="15" name="Immagine 8" descr="Preview of “2010_(de+Vries)_The+HADDOCK+web+server+for+data-driven+biomolecular+docking-2.pdf”.pdf"/>
          <p:cNvPicPr>
            <a:picLocks noChangeAspect="1"/>
          </p:cNvPicPr>
          <p:nvPr/>
        </p:nvPicPr>
        <p:blipFill>
          <a:blip r:embed="rId4"/>
          <a:srcRect t="34762" r="43413" b="46667"/>
          <a:stretch>
            <a:fillRect/>
          </a:stretch>
        </p:blipFill>
        <p:spPr>
          <a:xfrm>
            <a:off x="458925" y="2286000"/>
            <a:ext cx="5332275" cy="2476500"/>
          </a:xfrm>
          <a:prstGeom prst="rect">
            <a:avLst/>
          </a:prstGeom>
          <a:ln>
            <a:solidFill>
              <a:schemeClr val="tx1"/>
            </a:solidFill>
          </a:ln>
        </p:spPr>
      </p:pic>
      <p:grpSp>
        <p:nvGrpSpPr>
          <p:cNvPr id="16" name="Gruppo 11"/>
          <p:cNvGrpSpPr/>
          <p:nvPr/>
        </p:nvGrpSpPr>
        <p:grpSpPr>
          <a:xfrm>
            <a:off x="0" y="841471"/>
            <a:ext cx="4988980" cy="5178329"/>
            <a:chOff x="0" y="841471"/>
            <a:chExt cx="4988980" cy="5178329"/>
          </a:xfrm>
        </p:grpSpPr>
        <p:pic>
          <p:nvPicPr>
            <p:cNvPr id="17" name="Immagine 9" descr="Preview of “2010_(de+Vries)_The+HADDOCK+web+server+for+data-driven+biomolecular+docking-2.pdf”.pdf"/>
            <p:cNvPicPr>
              <a:picLocks noChangeAspect="1"/>
            </p:cNvPicPr>
            <p:nvPr/>
          </p:nvPicPr>
          <p:blipFill>
            <a:blip r:embed="rId5"/>
            <a:srcRect l="7353" t="67180" r="44026" b="13333"/>
            <a:stretch>
              <a:fillRect/>
            </a:stretch>
          </p:blipFill>
          <p:spPr>
            <a:xfrm>
              <a:off x="152400" y="3276600"/>
              <a:ext cx="4836580" cy="2743200"/>
            </a:xfrm>
            <a:prstGeom prst="rect">
              <a:avLst/>
            </a:prstGeom>
            <a:ln>
              <a:solidFill>
                <a:schemeClr val="tx1"/>
              </a:solidFill>
            </a:ln>
          </p:spPr>
        </p:pic>
        <p:sp>
          <p:nvSpPr>
            <p:cNvPr id="18" name="Rettangolo 10"/>
            <p:cNvSpPr/>
            <p:nvPr/>
          </p:nvSpPr>
          <p:spPr>
            <a:xfrm>
              <a:off x="0" y="841471"/>
              <a:ext cx="4477365" cy="1323439"/>
            </a:xfrm>
            <a:prstGeom prst="rect">
              <a:avLst/>
            </a:prstGeom>
          </p:spPr>
          <p:txBody>
            <a:bodyPr wrap="square">
              <a:spAutoFit/>
            </a:bodyPr>
            <a:lstStyle/>
            <a:p>
              <a:r>
                <a:rPr lang="it-IT" sz="2000" dirty="0">
                  <a:latin typeface="Corbel"/>
                  <a:cs typeface="Corbel"/>
                </a:rPr>
                <a:t>In this case additional experimental information has to be taken into account to completely rule out alternatives to the </a:t>
              </a:r>
              <a:r>
                <a:rPr lang="it-IT" sz="2000" dirty="0" err="1">
                  <a:latin typeface="Corbel"/>
                  <a:cs typeface="Corbel"/>
                </a:rPr>
                <a:t>highest-scoring</a:t>
              </a:r>
              <a:r>
                <a:rPr lang="it-IT" sz="2000" dirty="0">
                  <a:latin typeface="Corbel"/>
                  <a:cs typeface="Corbel"/>
                </a:rPr>
                <a:t> </a:t>
              </a:r>
              <a:r>
                <a:rPr lang="it-IT" sz="2000" dirty="0" err="1">
                  <a:latin typeface="Corbel"/>
                  <a:cs typeface="Corbel"/>
                </a:rPr>
                <a:t>solution</a:t>
              </a:r>
              <a:r>
                <a:rPr lang="it-IT" sz="2000" dirty="0">
                  <a:latin typeface="Corbel"/>
                  <a:cs typeface="Corbel"/>
                </a:rPr>
                <a:t> </a:t>
              </a:r>
            </a:p>
          </p:txBody>
        </p:sp>
      </p:grpSp>
    </p:spTree>
    <p:extLst>
      <p:ext uri="{BB962C8B-B14F-4D97-AF65-F5344CB8AC3E}">
        <p14:creationId xmlns:p14="http://schemas.microsoft.com/office/powerpoint/2010/main" val="390393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p:cNvSpPr>
            <a:spLocks noGrp="1" noChangeArrowheads="1"/>
          </p:cNvSpPr>
          <p:nvPr>
            <p:ph type="title"/>
          </p:nvPr>
        </p:nvSpPr>
        <p:spPr>
          <a:xfrm>
            <a:off x="914400" y="76200"/>
            <a:ext cx="7315200" cy="457200"/>
          </a:xfrm>
        </p:spPr>
        <p:txBody>
          <a:bodyPr>
            <a:normAutofit/>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dirty="0">
                <a:latin typeface="Corbel"/>
                <a:cs typeface="Corbel"/>
              </a:rPr>
              <a:t>CAPRI</a:t>
            </a:r>
            <a:r>
              <a:rPr lang="en-GB" sz="2400" dirty="0">
                <a:latin typeface="Corbel"/>
                <a:cs typeface="Corbel"/>
              </a:rPr>
              <a:t>: </a:t>
            </a:r>
            <a:r>
              <a:rPr lang="en-GB" sz="2400" b="1" dirty="0">
                <a:latin typeface="Corbel"/>
                <a:cs typeface="Corbel"/>
              </a:rPr>
              <a:t>C</a:t>
            </a:r>
            <a:r>
              <a:rPr lang="en-GB" sz="2400" dirty="0">
                <a:latin typeface="Corbel"/>
                <a:cs typeface="Corbel"/>
              </a:rPr>
              <a:t>ritical</a:t>
            </a:r>
            <a:r>
              <a:rPr lang="en-GB" sz="2400" b="1" dirty="0">
                <a:latin typeface="Corbel"/>
                <a:cs typeface="Corbel"/>
              </a:rPr>
              <a:t> A</a:t>
            </a:r>
            <a:r>
              <a:rPr lang="en-GB" sz="2400" dirty="0">
                <a:latin typeface="Corbel"/>
                <a:cs typeface="Corbel"/>
              </a:rPr>
              <a:t>ssessment</a:t>
            </a:r>
            <a:r>
              <a:rPr lang="en-GB" sz="2400" b="1" dirty="0">
                <a:latin typeface="Corbel"/>
                <a:cs typeface="Corbel"/>
              </a:rPr>
              <a:t> </a:t>
            </a:r>
            <a:r>
              <a:rPr lang="en-GB" sz="2400" dirty="0">
                <a:latin typeface="Corbel"/>
                <a:cs typeface="Corbel"/>
              </a:rPr>
              <a:t>of</a:t>
            </a:r>
            <a:r>
              <a:rPr lang="en-GB" sz="2400" b="1" dirty="0">
                <a:latin typeface="Corbel"/>
                <a:cs typeface="Corbel"/>
              </a:rPr>
              <a:t> PR</a:t>
            </a:r>
            <a:r>
              <a:rPr lang="en-GB" sz="2400" dirty="0">
                <a:latin typeface="Corbel"/>
                <a:cs typeface="Corbel"/>
              </a:rPr>
              <a:t>otein</a:t>
            </a:r>
            <a:r>
              <a:rPr lang="en-GB" sz="2400" b="1" i="1" dirty="0">
                <a:latin typeface="Corbel"/>
                <a:cs typeface="Corbel"/>
              </a:rPr>
              <a:t> </a:t>
            </a:r>
            <a:r>
              <a:rPr lang="en-GB" sz="2400" b="1" dirty="0">
                <a:latin typeface="Corbel"/>
                <a:cs typeface="Corbel"/>
              </a:rPr>
              <a:t>I</a:t>
            </a:r>
            <a:r>
              <a:rPr lang="en-GB" sz="2400" dirty="0">
                <a:latin typeface="Corbel"/>
                <a:cs typeface="Corbel"/>
              </a:rPr>
              <a:t>nteractions</a:t>
            </a:r>
          </a:p>
        </p:txBody>
      </p:sp>
      <p:sp>
        <p:nvSpPr>
          <p:cNvPr id="99331" name="Rectangle 2"/>
          <p:cNvSpPr>
            <a:spLocks noGrp="1" noChangeArrowheads="1"/>
          </p:cNvSpPr>
          <p:nvPr>
            <p:ph type="body" idx="1"/>
          </p:nvPr>
        </p:nvSpPr>
        <p:spPr>
          <a:xfrm>
            <a:off x="76200" y="2667000"/>
            <a:ext cx="8915400" cy="3910168"/>
          </a:xfrm>
        </p:spPr>
        <p:txBody>
          <a:bodyPr>
            <a:noAutofit/>
          </a:bodyPr>
          <a:lstStyle/>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000" dirty="0">
                <a:latin typeface="Corbel"/>
                <a:cs typeface="Corbel"/>
              </a:rPr>
              <a:t>CAPRI is a community-wide experiment in </a:t>
            </a:r>
            <a:r>
              <a:rPr lang="en-US" sz="2000" dirty="0" err="1">
                <a:latin typeface="Corbel"/>
                <a:cs typeface="Corbel"/>
              </a:rPr>
              <a:t>modelling</a:t>
            </a:r>
            <a:r>
              <a:rPr lang="en-US" sz="2000" dirty="0">
                <a:latin typeface="Corbel"/>
                <a:cs typeface="Corbel"/>
              </a:rPr>
              <a:t> the molecular structure of protein complexes</a:t>
            </a: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sz="2000" dirty="0">
                <a:latin typeface="Corbel"/>
                <a:cs typeface="Corbel"/>
              </a:rPr>
              <a:t>CAPRI is a </a:t>
            </a:r>
            <a:r>
              <a:rPr sz="2000" b="1" dirty="0">
                <a:latin typeface="Corbel"/>
                <a:cs typeface="Corbel"/>
              </a:rPr>
              <a:t>blind prediction experiment</a:t>
            </a:r>
            <a:r>
              <a:rPr lang="it-IT" sz="2000" b="1" dirty="0">
                <a:latin typeface="Corbel"/>
                <a:cs typeface="Corbel"/>
              </a:rPr>
              <a:t> </a:t>
            </a:r>
            <a:r>
              <a:rPr lang="it-IT" sz="2000" dirty="0">
                <a:latin typeface="Corbel"/>
                <a:cs typeface="Corbel"/>
              </a:rPr>
              <a:t>aimed at testing the performance of protein docking </a:t>
            </a:r>
            <a:r>
              <a:rPr lang="it-IT" sz="2000" dirty="0" err="1">
                <a:latin typeface="Corbel"/>
                <a:cs typeface="Corbel"/>
              </a:rPr>
              <a:t>methods</a:t>
            </a:r>
            <a:endParaRPr lang="it-IT" sz="2000" dirty="0">
              <a:latin typeface="Corbel"/>
              <a:cs typeface="Corbel"/>
            </a:endParaRPr>
          </a:p>
          <a:p>
            <a:r>
              <a:rPr lang="en-US" sz="2000" dirty="0"/>
              <a:t>Rounds take place about every six months</a:t>
            </a:r>
          </a:p>
          <a:p>
            <a:r>
              <a:rPr lang="en-US" sz="2000" dirty="0"/>
              <a:t>Each round contains between one and six target protein–protein complexes whose structures have been recently determined experimentally </a:t>
            </a: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it-IT" sz="2000" dirty="0">
                <a:latin typeface="Corbel"/>
                <a:cs typeface="Corbel"/>
              </a:rPr>
              <a:t>T</a:t>
            </a:r>
            <a:r>
              <a:rPr sz="2000" dirty="0">
                <a:latin typeface="Corbel"/>
                <a:cs typeface="Corbel"/>
              </a:rPr>
              <a:t>argets are unpublished crystal or NMR structures of complexes, </a:t>
            </a:r>
            <a:r>
              <a:rPr lang="en-US" sz="2000" dirty="0">
                <a:latin typeface="Corbel"/>
                <a:cs typeface="Corbel"/>
              </a:rPr>
              <a:t>whose coordinates </a:t>
            </a:r>
            <a:r>
              <a:rPr lang="en-US" sz="2000" dirty="0"/>
              <a:t>are held privately by the assessors, with the co-operation of the structural biologists who determined them </a:t>
            </a:r>
            <a:endParaRPr lang="it-IT" sz="2000" dirty="0">
              <a:latin typeface="Corbel"/>
              <a:cs typeface="Corbel"/>
            </a:endParaRP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it-IT" sz="2000" dirty="0">
                <a:latin typeface="Corbel"/>
                <a:cs typeface="Corbel"/>
              </a:rPr>
              <a:t>T</a:t>
            </a:r>
            <a:r>
              <a:rPr sz="2000" dirty="0">
                <a:latin typeface="Corbel"/>
                <a:cs typeface="Corbel"/>
              </a:rPr>
              <a:t>he atomic coordinates of </a:t>
            </a:r>
            <a:r>
              <a:rPr lang="en-US" sz="2000" dirty="0">
                <a:latin typeface="Corbel"/>
                <a:cs typeface="Corbel"/>
              </a:rPr>
              <a:t>the </a:t>
            </a:r>
            <a:r>
              <a:rPr sz="2000" dirty="0">
                <a:latin typeface="Corbel"/>
                <a:cs typeface="Corbel"/>
              </a:rPr>
              <a:t>two proteins</a:t>
            </a:r>
            <a:r>
              <a:rPr lang="it-IT" sz="2000" dirty="0">
                <a:latin typeface="Corbel"/>
                <a:cs typeface="Corbel"/>
              </a:rPr>
              <a:t> are given to </a:t>
            </a:r>
            <a:r>
              <a:rPr lang="it-IT" sz="2000" dirty="0" err="1">
                <a:latin typeface="Corbel"/>
                <a:cs typeface="Corbel"/>
              </a:rPr>
              <a:t>groups</a:t>
            </a:r>
            <a:r>
              <a:rPr lang="it-IT" sz="2000" dirty="0">
                <a:latin typeface="Corbel"/>
                <a:cs typeface="Corbel"/>
              </a:rPr>
              <a:t> for </a:t>
            </a:r>
            <a:r>
              <a:rPr lang="it-IT" sz="2000" dirty="0" err="1">
                <a:latin typeface="Corbel"/>
                <a:cs typeface="Corbel"/>
              </a:rPr>
              <a:t>prediction</a:t>
            </a:r>
            <a:endParaRPr lang="en-GB" sz="2000" dirty="0">
              <a:latin typeface="Corbel"/>
              <a:cs typeface="Corbel"/>
            </a:endParaRPr>
          </a:p>
        </p:txBody>
      </p:sp>
      <p:pic>
        <p:nvPicPr>
          <p:cNvPr id="6" name="Immagine 5"/>
          <p:cNvPicPr>
            <a:picLocks noChangeAspect="1"/>
          </p:cNvPicPr>
          <p:nvPr/>
        </p:nvPicPr>
        <p:blipFill>
          <a:blip r:embed="rId3"/>
          <a:srcRect b="75039"/>
          <a:stretch>
            <a:fillRect/>
          </a:stretch>
        </p:blipFill>
        <p:spPr>
          <a:xfrm>
            <a:off x="1257300" y="762000"/>
            <a:ext cx="6629400" cy="1419460"/>
          </a:xfrm>
          <a:prstGeom prst="rect">
            <a:avLst/>
          </a:prstGeom>
          <a:ln w="19050">
            <a:solidFill>
              <a:schemeClr val="tx1"/>
            </a:solidFill>
          </a:ln>
          <a:effectLst>
            <a:outerShdw blurRad="50800" dist="38100" dir="2700000" algn="tl" rotWithShape="0">
              <a:srgbClr val="000000">
                <a:alpha val="43000"/>
              </a:srgbClr>
            </a:outerShdw>
          </a:effectLst>
        </p:spPr>
      </p:pic>
      <p:sp>
        <p:nvSpPr>
          <p:cNvPr id="7" name="Rettangolo 6"/>
          <p:cNvSpPr/>
          <p:nvPr/>
        </p:nvSpPr>
        <p:spPr>
          <a:xfrm>
            <a:off x="2690716" y="2221468"/>
            <a:ext cx="3608680" cy="369332"/>
          </a:xfrm>
          <a:prstGeom prst="rect">
            <a:avLst/>
          </a:prstGeom>
        </p:spPr>
        <p:txBody>
          <a:bodyPr wrap="none">
            <a:spAutoFit/>
          </a:bodyPr>
          <a:lstStyle/>
          <a:p>
            <a:r>
              <a:rPr lang="it-IT" u="sng" dirty="0">
                <a:latin typeface="Corbel"/>
                <a:cs typeface="Corbel"/>
              </a:rPr>
              <a:t>http://</a:t>
            </a:r>
            <a:r>
              <a:rPr lang="it-IT" u="sng" dirty="0" err="1">
                <a:latin typeface="Corbel"/>
                <a:cs typeface="Corbel"/>
              </a:rPr>
              <a:t>www.ebi.ac.uk</a:t>
            </a:r>
            <a:r>
              <a:rPr lang="it-IT" u="sng" dirty="0">
                <a:latin typeface="Corbel"/>
                <a:cs typeface="Corbel"/>
              </a:rPr>
              <a:t>/</a:t>
            </a:r>
            <a:r>
              <a:rPr lang="it-IT" u="sng" dirty="0" err="1">
                <a:latin typeface="Corbel"/>
                <a:cs typeface="Corbel"/>
              </a:rPr>
              <a:t>msd-srv</a:t>
            </a:r>
            <a:r>
              <a:rPr lang="it-IT" u="sng" dirty="0">
                <a:latin typeface="Corbel"/>
                <a:cs typeface="Corbel"/>
              </a:rPr>
              <a:t>/capri/</a:t>
            </a:r>
            <a:endParaRPr lang="it-IT" dirty="0">
              <a:latin typeface="Corbel"/>
              <a:cs typeface="Corbel"/>
            </a:endParaRPr>
          </a:p>
        </p:txBody>
      </p:sp>
    </p:spTree>
    <p:extLst>
      <p:ext uri="{BB962C8B-B14F-4D97-AF65-F5344CB8AC3E}">
        <p14:creationId xmlns:p14="http://schemas.microsoft.com/office/powerpoint/2010/main" val="42171060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latin typeface="Corbel"/>
                <a:cs typeface="Corbel"/>
              </a:rPr>
              <a:t>CAPRI</a:t>
            </a:r>
            <a:r>
              <a:rPr lang="en-GB" dirty="0">
                <a:latin typeface="Corbel"/>
                <a:cs typeface="Corbel"/>
              </a:rPr>
              <a:t>: </a:t>
            </a:r>
            <a:r>
              <a:rPr lang="en-GB" b="1" dirty="0">
                <a:latin typeface="Corbel"/>
                <a:cs typeface="Corbel"/>
              </a:rPr>
              <a:t>C</a:t>
            </a:r>
            <a:r>
              <a:rPr lang="en-GB" dirty="0">
                <a:latin typeface="Corbel"/>
                <a:cs typeface="Corbel"/>
              </a:rPr>
              <a:t>ritical</a:t>
            </a:r>
            <a:r>
              <a:rPr lang="en-GB" b="1" dirty="0">
                <a:latin typeface="Corbel"/>
                <a:cs typeface="Corbel"/>
              </a:rPr>
              <a:t> A</a:t>
            </a:r>
            <a:r>
              <a:rPr lang="en-GB" dirty="0">
                <a:latin typeface="Corbel"/>
                <a:cs typeface="Corbel"/>
              </a:rPr>
              <a:t>ssessment</a:t>
            </a:r>
            <a:r>
              <a:rPr lang="en-GB" b="1" dirty="0">
                <a:latin typeface="Corbel"/>
                <a:cs typeface="Corbel"/>
              </a:rPr>
              <a:t> </a:t>
            </a:r>
            <a:r>
              <a:rPr lang="en-GB" dirty="0">
                <a:latin typeface="Corbel"/>
                <a:cs typeface="Corbel"/>
              </a:rPr>
              <a:t>of</a:t>
            </a:r>
            <a:r>
              <a:rPr lang="en-GB" b="1" dirty="0">
                <a:latin typeface="Corbel"/>
                <a:cs typeface="Corbel"/>
              </a:rPr>
              <a:t> </a:t>
            </a:r>
            <a:r>
              <a:rPr lang="en-GB" b="1" dirty="0" err="1">
                <a:latin typeface="Corbel"/>
                <a:cs typeface="Corbel"/>
              </a:rPr>
              <a:t>PR</a:t>
            </a:r>
            <a:r>
              <a:rPr lang="en-GB" dirty="0" err="1">
                <a:latin typeface="Corbel"/>
                <a:cs typeface="Corbel"/>
              </a:rPr>
              <a:t>otein</a:t>
            </a:r>
            <a:r>
              <a:rPr lang="en-GB" b="1" i="1" dirty="0">
                <a:latin typeface="Corbel"/>
                <a:cs typeface="Corbel"/>
              </a:rPr>
              <a:t> </a:t>
            </a:r>
            <a:r>
              <a:rPr lang="en-GB" b="1" dirty="0">
                <a:latin typeface="Corbel"/>
                <a:cs typeface="Corbel"/>
              </a:rPr>
              <a:t>I</a:t>
            </a:r>
            <a:r>
              <a:rPr lang="en-GB" dirty="0">
                <a:latin typeface="Corbel"/>
                <a:cs typeface="Corbel"/>
              </a:rPr>
              <a:t>nteractions</a:t>
            </a:r>
            <a:endParaRPr lang="en-US" dirty="0"/>
          </a:p>
        </p:txBody>
      </p:sp>
      <p:sp>
        <p:nvSpPr>
          <p:cNvPr id="3" name="Content Placeholder 2"/>
          <p:cNvSpPr>
            <a:spLocks noGrp="1"/>
          </p:cNvSpPr>
          <p:nvPr>
            <p:ph idx="1"/>
          </p:nvPr>
        </p:nvSpPr>
        <p:spPr>
          <a:xfrm>
            <a:off x="457200" y="1556199"/>
            <a:ext cx="8229600" cy="4525963"/>
          </a:xfrm>
        </p:spPr>
        <p:txBody>
          <a:bodyPr>
            <a:normAutofit/>
          </a:bodyPr>
          <a:lstStyle/>
          <a:p>
            <a:r>
              <a:rPr lang="en-US" sz="2800" dirty="0">
                <a:latin typeface="Corbel"/>
                <a:cs typeface="Corbel"/>
              </a:rPr>
              <a:t>The CAPRI experiment is double-blind</a:t>
            </a:r>
          </a:p>
          <a:p>
            <a:pPr lvl="1"/>
            <a:r>
              <a:rPr lang="en-US" sz="2400" dirty="0">
                <a:latin typeface="Corbel"/>
                <a:cs typeface="Corbel"/>
              </a:rPr>
              <a:t>submitters do not know the solved structure</a:t>
            </a:r>
          </a:p>
          <a:p>
            <a:pPr lvl="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400" dirty="0">
                <a:latin typeface="Corbel"/>
                <a:cs typeface="Corbel"/>
              </a:rPr>
              <a:t>the assessors do not know the correspondence between a submission and the identity of its creator</a:t>
            </a: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800" dirty="0">
                <a:latin typeface="Corbel"/>
                <a:cs typeface="Corbel"/>
              </a:rPr>
              <a:t>International meetings</a:t>
            </a: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800" i="1" dirty="0">
                <a:latin typeface="Corbel"/>
                <a:cs typeface="Corbel"/>
              </a:rPr>
              <a:t>Proteins: Structure, Function, and Bioinformatics</a:t>
            </a:r>
            <a:endParaRPr lang="en-US" sz="2800" dirty="0">
              <a:latin typeface="Corbel"/>
              <a:cs typeface="Corbel"/>
            </a:endParaRPr>
          </a:p>
          <a:p>
            <a:pPr marL="0" inden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400" b="1" dirty="0"/>
              <a:t>Special CAPRI Issue</a:t>
            </a:r>
            <a:r>
              <a:rPr lang="en-US" sz="2400" dirty="0"/>
              <a:t>: Fifth Meeting on the Critical </a:t>
            </a:r>
          </a:p>
          <a:p>
            <a:pPr>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400" dirty="0"/>
              <a:t>Assessment of Predicted Interactions</a:t>
            </a:r>
          </a:p>
          <a:p>
            <a:pPr>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US" sz="2800" dirty="0">
              <a:latin typeface="Corbel"/>
              <a:cs typeface="Corbel"/>
            </a:endParaRPr>
          </a:p>
          <a:p>
            <a:pPr lvl="1"/>
            <a:endParaRPr lang="en-US" dirty="0"/>
          </a:p>
        </p:txBody>
      </p:sp>
      <p:sp>
        <p:nvSpPr>
          <p:cNvPr id="8" name="TextBox 7"/>
          <p:cNvSpPr txBox="1"/>
          <p:nvPr/>
        </p:nvSpPr>
        <p:spPr>
          <a:xfrm>
            <a:off x="5135849" y="6278541"/>
            <a:ext cx="1675158" cy="369332"/>
          </a:xfrm>
          <a:prstGeom prst="rect">
            <a:avLst/>
          </a:prstGeom>
          <a:noFill/>
        </p:spPr>
        <p:txBody>
          <a:bodyPr wrap="none" rtlCol="0">
            <a:spAutoFit/>
          </a:bodyPr>
          <a:lstStyle/>
          <a:p>
            <a:r>
              <a:rPr lang="en-US" dirty="0"/>
              <a:t>December 2013</a:t>
            </a:r>
          </a:p>
        </p:txBody>
      </p:sp>
      <p:pic>
        <p:nvPicPr>
          <p:cNvPr id="9" name="Picture 8"/>
          <p:cNvPicPr>
            <a:picLocks noChangeAspect="1"/>
          </p:cNvPicPr>
          <p:nvPr/>
        </p:nvPicPr>
        <p:blipFill>
          <a:blip r:embed="rId2"/>
          <a:stretch>
            <a:fillRect/>
          </a:stretch>
        </p:blipFill>
        <p:spPr>
          <a:xfrm>
            <a:off x="7160703" y="4313328"/>
            <a:ext cx="1999578" cy="2593512"/>
          </a:xfrm>
          <a:prstGeom prst="rect">
            <a:avLst/>
          </a:prstGeom>
        </p:spPr>
      </p:pic>
    </p:spTree>
    <p:extLst>
      <p:ext uri="{BB962C8B-B14F-4D97-AF65-F5344CB8AC3E}">
        <p14:creationId xmlns:p14="http://schemas.microsoft.com/office/powerpoint/2010/main" val="12228137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5724862" y="3454118"/>
            <a:ext cx="2763848" cy="1916668"/>
          </a:xfrm>
          <a:prstGeom prst="rect">
            <a:avLst/>
          </a:prstGeom>
        </p:spPr>
      </p:pic>
      <p:sp>
        <p:nvSpPr>
          <p:cNvPr id="5" name="Rettangolo 4"/>
          <p:cNvSpPr/>
          <p:nvPr/>
        </p:nvSpPr>
        <p:spPr>
          <a:xfrm>
            <a:off x="0" y="3371531"/>
            <a:ext cx="5446836" cy="2308324"/>
          </a:xfrm>
          <a:prstGeom prst="rect">
            <a:avLst/>
          </a:prstGeom>
        </p:spPr>
        <p:txBody>
          <a:bodyPr wrap="square">
            <a:spAutoFit/>
          </a:bodyPr>
          <a:lstStyle/>
          <a:p>
            <a:pPr>
              <a:buFont typeface="Arial"/>
              <a:buChar char="•"/>
            </a:pPr>
            <a:endParaRPr lang="it-IT" sz="2400" dirty="0">
              <a:latin typeface="Corbel"/>
              <a:cs typeface="Corbel"/>
            </a:endParaRPr>
          </a:p>
          <a:p>
            <a:pPr lvl="1"/>
            <a:r>
              <a:rPr lang="it-IT" sz="2400" b="1" dirty="0">
                <a:latin typeface="Corbel"/>
                <a:cs typeface="Corbel"/>
              </a:rPr>
              <a:t>Domain </a:t>
            </a:r>
            <a:r>
              <a:rPr lang="it-IT" sz="2400" b="1" dirty="0" err="1">
                <a:latin typeface="Corbel"/>
                <a:cs typeface="Corbel"/>
              </a:rPr>
              <a:t>movements</a:t>
            </a:r>
            <a:endParaRPr lang="it-IT" sz="2400" b="1" dirty="0">
              <a:latin typeface="Corbel"/>
              <a:cs typeface="Corbel"/>
            </a:endParaRPr>
          </a:p>
          <a:p>
            <a:pPr lvl="1"/>
            <a:r>
              <a:rPr lang="it-IT" sz="2400" dirty="0" err="1">
                <a:latin typeface="Corbel"/>
                <a:ea typeface="DejaVu Sans" charset="0"/>
                <a:cs typeface="Corbel"/>
              </a:rPr>
              <a:t>Today</a:t>
            </a:r>
            <a:r>
              <a:rPr lang="it-IT" sz="2400" dirty="0">
                <a:latin typeface="Corbel"/>
                <a:ea typeface="DejaVu Sans" charset="0"/>
                <a:cs typeface="Corbel"/>
              </a:rPr>
              <a:t> the development is focused on </a:t>
            </a:r>
            <a:r>
              <a:rPr lang="it-IT" sz="2400" dirty="0" err="1">
                <a:latin typeface="Corbel"/>
                <a:ea typeface="DejaVu Sans" charset="0"/>
                <a:cs typeface="Corbel"/>
              </a:rPr>
              <a:t>backbone</a:t>
            </a:r>
            <a:r>
              <a:rPr lang="it-IT" sz="2400" dirty="0">
                <a:latin typeface="Corbel"/>
                <a:ea typeface="DejaVu Sans" charset="0"/>
                <a:cs typeface="Corbel"/>
              </a:rPr>
              <a:t> </a:t>
            </a:r>
            <a:r>
              <a:rPr lang="it-IT" sz="2400" dirty="0" err="1">
                <a:latin typeface="Corbel"/>
                <a:ea typeface="DejaVu Sans" charset="0"/>
                <a:cs typeface="Corbel"/>
              </a:rPr>
              <a:t>flexibilty</a:t>
            </a:r>
            <a:r>
              <a:rPr lang="it-IT" sz="2400" dirty="0">
                <a:latin typeface="Corbel"/>
                <a:ea typeface="DejaVu Sans" charset="0"/>
                <a:cs typeface="Corbel"/>
              </a:rPr>
              <a:t> </a:t>
            </a:r>
            <a:endParaRPr lang="en-GB" sz="2400" dirty="0">
              <a:latin typeface="Corbel"/>
              <a:ea typeface="DejaVu Sans" charset="0"/>
              <a:cs typeface="Corbel"/>
            </a:endParaRPr>
          </a:p>
          <a:p>
            <a:endParaRPr lang="it-IT" sz="2400" dirty="0">
              <a:latin typeface="Corbel"/>
              <a:cs typeface="Corbel"/>
            </a:endParaRPr>
          </a:p>
          <a:p>
            <a:pPr marL="800100" lvl="1" indent="-342900">
              <a:buFontTx/>
              <a:buChar char="-"/>
            </a:pPr>
            <a:endParaRPr lang="it-IT" sz="2400" b="1" dirty="0">
              <a:latin typeface="Corbel"/>
              <a:cs typeface="Corbel"/>
            </a:endParaRPr>
          </a:p>
        </p:txBody>
      </p:sp>
      <p:pic>
        <p:nvPicPr>
          <p:cNvPr id="6" name="Immagine 5"/>
          <p:cNvPicPr>
            <a:picLocks noChangeAspect="1"/>
          </p:cNvPicPr>
          <p:nvPr/>
        </p:nvPicPr>
        <p:blipFill>
          <a:blip r:embed="rId4"/>
          <a:stretch>
            <a:fillRect/>
          </a:stretch>
        </p:blipFill>
        <p:spPr>
          <a:xfrm>
            <a:off x="6568263" y="1090769"/>
            <a:ext cx="1947067" cy="1688461"/>
          </a:xfrm>
          <a:prstGeom prst="rect">
            <a:avLst/>
          </a:prstGeom>
        </p:spPr>
      </p:pic>
      <p:sp>
        <p:nvSpPr>
          <p:cNvPr id="7" name="Rettangolo 6"/>
          <p:cNvSpPr/>
          <p:nvPr/>
        </p:nvSpPr>
        <p:spPr>
          <a:xfrm>
            <a:off x="5887577" y="2818289"/>
            <a:ext cx="2922532" cy="369332"/>
          </a:xfrm>
          <a:prstGeom prst="rect">
            <a:avLst/>
          </a:prstGeom>
        </p:spPr>
        <p:txBody>
          <a:bodyPr wrap="none">
            <a:spAutoFit/>
          </a:bodyPr>
          <a:lstStyle/>
          <a:p>
            <a:r>
              <a:rPr lang="it-IT" b="1" dirty="0">
                <a:solidFill>
                  <a:srgbClr val="0000FF"/>
                </a:solidFill>
              </a:rPr>
              <a:t>Dihedral angles in glutamate</a:t>
            </a:r>
          </a:p>
        </p:txBody>
      </p:sp>
      <p:sp>
        <p:nvSpPr>
          <p:cNvPr id="10" name="Rettangolo 9"/>
          <p:cNvSpPr/>
          <p:nvPr/>
        </p:nvSpPr>
        <p:spPr>
          <a:xfrm>
            <a:off x="5284024" y="5385520"/>
            <a:ext cx="3885086" cy="646331"/>
          </a:xfrm>
          <a:prstGeom prst="rect">
            <a:avLst/>
          </a:prstGeom>
        </p:spPr>
        <p:txBody>
          <a:bodyPr wrap="none">
            <a:spAutoFit/>
          </a:bodyPr>
          <a:lstStyle/>
          <a:p>
            <a:r>
              <a:rPr lang="it-IT" b="1" dirty="0">
                <a:solidFill>
                  <a:srgbClr val="0000FF"/>
                </a:solidFill>
              </a:rPr>
              <a:t>Domain movements in PGK catalysis.</a:t>
            </a:r>
          </a:p>
          <a:p>
            <a:r>
              <a:rPr lang="it-IT" dirty="0"/>
              <a:t>J. Biol. Chem. (2011) 286, 14040-14048</a:t>
            </a:r>
          </a:p>
        </p:txBody>
      </p:sp>
      <p:sp>
        <p:nvSpPr>
          <p:cNvPr id="8" name="Rettangolo 7"/>
          <p:cNvSpPr/>
          <p:nvPr/>
        </p:nvSpPr>
        <p:spPr>
          <a:xfrm>
            <a:off x="291562" y="228600"/>
            <a:ext cx="8852438" cy="523220"/>
          </a:xfrm>
          <a:prstGeom prst="rect">
            <a:avLst/>
          </a:prstGeom>
        </p:spPr>
        <p:txBody>
          <a:bodyPr wrap="square">
            <a:spAutoFit/>
          </a:bodyPr>
          <a:lstStyle/>
          <a:p>
            <a:r>
              <a:rPr lang="it-IT" sz="2800" b="1" dirty="0">
                <a:latin typeface="Corbel"/>
                <a:ea typeface="DejaVu Sans" charset="0"/>
                <a:cs typeface="Corbel"/>
              </a:rPr>
              <a:t>CAPRI drives the community to develop new </a:t>
            </a:r>
            <a:r>
              <a:rPr lang="it-IT" sz="2800" b="1" dirty="0" err="1">
                <a:latin typeface="Corbel"/>
                <a:ea typeface="DejaVu Sans" charset="0"/>
                <a:cs typeface="Corbel"/>
              </a:rPr>
              <a:t>techniques</a:t>
            </a:r>
            <a:endParaRPr lang="it-IT" sz="2800" b="1" dirty="0">
              <a:latin typeface="Corbel"/>
              <a:cs typeface="Corbel"/>
            </a:endParaRPr>
          </a:p>
        </p:txBody>
      </p:sp>
      <p:sp>
        <p:nvSpPr>
          <p:cNvPr id="11" name="Rettangolo 10"/>
          <p:cNvSpPr/>
          <p:nvPr/>
        </p:nvSpPr>
        <p:spPr>
          <a:xfrm>
            <a:off x="0" y="1435864"/>
            <a:ext cx="6789313" cy="1200328"/>
          </a:xfrm>
          <a:prstGeom prst="rect">
            <a:avLst/>
          </a:prstGeom>
        </p:spPr>
        <p:txBody>
          <a:bodyPr wrap="square">
            <a:spAutoFit/>
          </a:bodyPr>
          <a:lstStyle/>
          <a:p>
            <a:pPr lvl="1"/>
            <a:r>
              <a:rPr lang="it-IT" sz="2400" b="1" dirty="0">
                <a:solidFill>
                  <a:prstClr val="black"/>
                </a:solidFill>
                <a:latin typeface="Corbel"/>
                <a:cs typeface="Corbel"/>
              </a:rPr>
              <a:t>Side-</a:t>
            </a:r>
            <a:r>
              <a:rPr lang="it-IT" sz="2400" b="1" dirty="0" err="1">
                <a:solidFill>
                  <a:prstClr val="black"/>
                </a:solidFill>
                <a:latin typeface="Corbel"/>
                <a:cs typeface="Corbel"/>
              </a:rPr>
              <a:t>chain</a:t>
            </a:r>
            <a:r>
              <a:rPr lang="it-IT" sz="2400" b="1" dirty="0">
                <a:solidFill>
                  <a:prstClr val="black"/>
                </a:solidFill>
                <a:latin typeface="Corbel"/>
                <a:cs typeface="Corbel"/>
              </a:rPr>
              <a:t> </a:t>
            </a:r>
            <a:r>
              <a:rPr lang="it-IT" sz="2400" b="1" dirty="0" err="1">
                <a:solidFill>
                  <a:prstClr val="black"/>
                </a:solidFill>
                <a:latin typeface="Corbel"/>
                <a:cs typeface="Corbel"/>
              </a:rPr>
              <a:t>flexibility</a:t>
            </a:r>
            <a:endParaRPr lang="it-IT" sz="2400" b="1" dirty="0">
              <a:solidFill>
                <a:prstClr val="black"/>
              </a:solidFill>
              <a:latin typeface="Corbel"/>
              <a:ea typeface="DejaVu Sans" charset="0"/>
              <a:cs typeface="Corbel"/>
            </a:endParaRPr>
          </a:p>
          <a:p>
            <a:pPr lvl="1"/>
            <a:r>
              <a:rPr lang="it-IT" sz="2400" dirty="0">
                <a:latin typeface="Corbel"/>
                <a:ea typeface="DejaVu Sans" charset="0"/>
                <a:cs typeface="Corbel"/>
              </a:rPr>
              <a:t>First rounds the big challenge was to model correctly side-chain conformations</a:t>
            </a:r>
            <a:endParaRPr lang="it-IT" sz="2400" b="1" dirty="0">
              <a:solidFill>
                <a:prstClr val="black"/>
              </a:solidFill>
              <a:latin typeface="Corbel"/>
              <a:cs typeface="Corbel"/>
            </a:endParaRPr>
          </a:p>
        </p:txBody>
      </p:sp>
      <p:sp>
        <p:nvSpPr>
          <p:cNvPr id="2" name="Rectangle 1"/>
          <p:cNvSpPr/>
          <p:nvPr/>
        </p:nvSpPr>
        <p:spPr>
          <a:xfrm>
            <a:off x="197282" y="6088929"/>
            <a:ext cx="8857042" cy="707886"/>
          </a:xfrm>
          <a:prstGeom prst="rect">
            <a:avLst/>
          </a:prstGeom>
        </p:spPr>
        <p:txBody>
          <a:bodyPr wrap="square">
            <a:spAutoFit/>
          </a:bodyPr>
          <a:lstStyle/>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000" dirty="0">
                <a:latin typeface="Corbel"/>
                <a:cs typeface="Corbel"/>
              </a:rPr>
              <a:t>The clustering application to protein-protein docking was first introduced in CAPRI by  Camacho &amp; </a:t>
            </a:r>
            <a:r>
              <a:rPr lang="en-US" sz="2000" dirty="0" err="1">
                <a:latin typeface="Corbel"/>
                <a:cs typeface="Corbel"/>
              </a:rPr>
              <a:t>Gatchell,D</a:t>
            </a:r>
            <a:r>
              <a:rPr lang="en-US" sz="2000" dirty="0">
                <a:latin typeface="Corbel"/>
                <a:cs typeface="Corbel"/>
              </a:rPr>
              <a:t>. (2003)</a:t>
            </a:r>
          </a:p>
        </p:txBody>
      </p:sp>
    </p:spTree>
    <p:extLst>
      <p:ext uri="{BB962C8B-B14F-4D97-AF65-F5344CB8AC3E}">
        <p14:creationId xmlns:p14="http://schemas.microsoft.com/office/powerpoint/2010/main" val="4050703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body" idx="1"/>
          </p:nvPr>
        </p:nvSpPr>
        <p:spPr>
          <a:xfrm>
            <a:off x="423314" y="2858065"/>
            <a:ext cx="5419347" cy="762000"/>
          </a:xfrm>
        </p:spPr>
        <p:txBody>
          <a:bodyPr>
            <a:noAutofit/>
          </a:bodyPr>
          <a:lstStyle/>
          <a:p>
            <a:pPr>
              <a:lnSpc>
                <a:spcPts val="3925"/>
              </a:lnSpc>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it-IT" sz="2400" dirty="0">
                <a:latin typeface="Corbel"/>
                <a:cs typeface="Corbel"/>
              </a:rPr>
              <a:t>CAPRI experiment … who is the winner ??</a:t>
            </a:r>
          </a:p>
          <a:p>
            <a:pPr>
              <a:lnSpc>
                <a:spcPts val="3925"/>
              </a:lnSpc>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it-IT" sz="2400" dirty="0">
              <a:latin typeface="Corbel"/>
              <a:cs typeface="Corbel"/>
            </a:endParaRPr>
          </a:p>
          <a:p>
            <a:pPr>
              <a:lnSpc>
                <a:spcPts val="3925"/>
              </a:lnSpc>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it-IT" sz="2400" dirty="0">
              <a:latin typeface="Corbel"/>
              <a:cs typeface="Corbel"/>
            </a:endParaRPr>
          </a:p>
        </p:txBody>
      </p:sp>
      <p:sp>
        <p:nvSpPr>
          <p:cNvPr id="5" name="Rettangolo 4"/>
          <p:cNvSpPr/>
          <p:nvPr/>
        </p:nvSpPr>
        <p:spPr>
          <a:xfrm>
            <a:off x="304800" y="4864026"/>
            <a:ext cx="8534400" cy="830997"/>
          </a:xfrm>
          <a:prstGeom prst="rect">
            <a:avLst/>
          </a:prstGeom>
        </p:spPr>
        <p:txBody>
          <a:bodyPr wrap="square">
            <a:spAutoFit/>
          </a:bodyPr>
          <a:lstStyle/>
          <a:p>
            <a:r>
              <a:rPr lang="it-IT" sz="2400" dirty="0" err="1">
                <a:latin typeface="Corbel"/>
                <a:cs typeface="Corbel"/>
              </a:rPr>
              <a:t>There</a:t>
            </a:r>
            <a:r>
              <a:rPr lang="it-IT" sz="2400" dirty="0">
                <a:latin typeface="Corbel"/>
                <a:cs typeface="Corbel"/>
              </a:rPr>
              <a:t> </a:t>
            </a:r>
            <a:r>
              <a:rPr lang="it-IT" sz="2400" dirty="0" err="1">
                <a:latin typeface="Corbel"/>
                <a:cs typeface="Corbel"/>
              </a:rPr>
              <a:t>is</a:t>
            </a:r>
            <a:r>
              <a:rPr lang="it-IT" sz="2400" dirty="0">
                <a:latin typeface="Corbel"/>
                <a:cs typeface="Corbel"/>
              </a:rPr>
              <a:t> no </a:t>
            </a:r>
            <a:r>
              <a:rPr lang="it-IT" sz="2400" dirty="0" err="1">
                <a:latin typeface="Corbel"/>
                <a:cs typeface="Corbel"/>
              </a:rPr>
              <a:t>official</a:t>
            </a:r>
            <a:r>
              <a:rPr lang="it-IT" sz="2400" dirty="0">
                <a:latin typeface="Corbel"/>
                <a:cs typeface="Corbel"/>
              </a:rPr>
              <a:t> ranking and in many cases the differences between the </a:t>
            </a:r>
            <a:r>
              <a:rPr lang="it-IT" sz="2400" dirty="0" err="1">
                <a:latin typeface="Corbel"/>
                <a:cs typeface="Corbel"/>
              </a:rPr>
              <a:t>different</a:t>
            </a:r>
            <a:r>
              <a:rPr lang="it-IT" sz="2400" dirty="0">
                <a:latin typeface="Corbel"/>
                <a:cs typeface="Corbel"/>
              </a:rPr>
              <a:t> </a:t>
            </a:r>
            <a:r>
              <a:rPr lang="it-IT" sz="2400" dirty="0" err="1">
                <a:latin typeface="Corbel"/>
                <a:cs typeface="Corbel"/>
              </a:rPr>
              <a:t>algorithms</a:t>
            </a:r>
            <a:r>
              <a:rPr lang="it-IT" sz="2400" dirty="0">
                <a:latin typeface="Corbel"/>
                <a:cs typeface="Corbel"/>
              </a:rPr>
              <a:t> are </a:t>
            </a:r>
            <a:r>
              <a:rPr lang="it-IT" sz="2400" dirty="0" err="1">
                <a:latin typeface="Corbel"/>
                <a:cs typeface="Corbel"/>
              </a:rPr>
              <a:t>not</a:t>
            </a:r>
            <a:r>
              <a:rPr lang="it-IT" sz="2400" dirty="0">
                <a:latin typeface="Corbel"/>
                <a:cs typeface="Corbel"/>
              </a:rPr>
              <a:t> </a:t>
            </a:r>
            <a:r>
              <a:rPr lang="it-IT" sz="2400" dirty="0" err="1">
                <a:latin typeface="Corbel"/>
                <a:cs typeface="Corbel"/>
              </a:rPr>
              <a:t>huge</a:t>
            </a:r>
            <a:endParaRPr lang="it-IT" sz="2400" dirty="0">
              <a:latin typeface="Corbel"/>
              <a:cs typeface="Corbel"/>
            </a:endParaRPr>
          </a:p>
        </p:txBody>
      </p:sp>
      <p:pic>
        <p:nvPicPr>
          <p:cNvPr id="9" name="Immagine 8"/>
          <p:cNvPicPr>
            <a:picLocks noChangeAspect="1"/>
          </p:cNvPicPr>
          <p:nvPr/>
        </p:nvPicPr>
        <p:blipFill>
          <a:blip r:embed="rId3"/>
          <a:stretch>
            <a:fillRect/>
          </a:stretch>
        </p:blipFill>
        <p:spPr>
          <a:xfrm>
            <a:off x="6054314" y="2376969"/>
            <a:ext cx="2550063" cy="2191790"/>
          </a:xfrm>
          <a:prstGeom prst="rect">
            <a:avLst/>
          </a:prstGeom>
        </p:spPr>
      </p:pic>
      <p:pic>
        <p:nvPicPr>
          <p:cNvPr id="10" name="Immagine 9"/>
          <p:cNvPicPr>
            <a:picLocks noChangeAspect="1"/>
          </p:cNvPicPr>
          <p:nvPr/>
        </p:nvPicPr>
        <p:blipFill>
          <a:blip r:embed="rId4"/>
          <a:srcRect b="75039"/>
          <a:stretch>
            <a:fillRect/>
          </a:stretch>
        </p:blipFill>
        <p:spPr>
          <a:xfrm>
            <a:off x="806602" y="286253"/>
            <a:ext cx="7787179" cy="1667359"/>
          </a:xfrm>
          <a:prstGeom prst="rect">
            <a:avLst/>
          </a:prstGeom>
          <a:ln w="19050">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9477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body" idx="1"/>
          </p:nvPr>
        </p:nvSpPr>
        <p:spPr>
          <a:xfrm>
            <a:off x="602409" y="839482"/>
            <a:ext cx="7489410" cy="5709272"/>
          </a:xfrm>
        </p:spPr>
        <p:txBody>
          <a:bodyPr>
            <a:normAutofit fontScale="92500" lnSpcReduction="10000"/>
          </a:bodyPr>
          <a:lstStyle/>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FF0000"/>
                </a:solidFill>
                <a:latin typeface="Corbel"/>
                <a:cs typeface="Corbel"/>
              </a:rPr>
              <a:t>HADDOCK </a:t>
            </a:r>
            <a:r>
              <a:rPr lang="en-GB" sz="2000" dirty="0">
                <a:solidFill>
                  <a:srgbClr val="000000"/>
                </a:solidFill>
                <a:latin typeface="Corbel"/>
                <a:cs typeface="Corbel"/>
              </a:rPr>
              <a:t>(software/web server).</a:t>
            </a:r>
            <a:br>
              <a:rPr lang="en-GB" sz="2000" dirty="0">
                <a:solidFill>
                  <a:srgbClr val="000000"/>
                </a:solidFill>
                <a:latin typeface="Corbel"/>
                <a:cs typeface="Corbel"/>
              </a:rPr>
            </a:br>
            <a:r>
              <a:rPr lang="en-GB" sz="2000" dirty="0">
                <a:solidFill>
                  <a:srgbClr val="000000"/>
                </a:solidFill>
                <a:latin typeface="Corbel"/>
                <a:cs typeface="Corbel"/>
                <a:hlinkClick r:id="rId3"/>
              </a:rPr>
              <a:t>http://haddock.chem.uu.nl</a:t>
            </a:r>
            <a:endParaRPr lang="en-GB" sz="2000" dirty="0">
              <a:solidFill>
                <a:srgbClr val="000000"/>
              </a:solidFill>
              <a:latin typeface="Corbel"/>
              <a:cs typeface="Corbel"/>
            </a:endParaRPr>
          </a:p>
          <a:p>
            <a:pPr marL="0" indent="0">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FF0000"/>
                </a:solidFill>
                <a:latin typeface="Corbel"/>
                <a:cs typeface="Corbel"/>
              </a:rPr>
              <a:t>CLUSPRO </a:t>
            </a:r>
            <a:r>
              <a:rPr lang="en-GB" sz="2000" dirty="0">
                <a:solidFill>
                  <a:srgbClr val="000000"/>
                </a:solidFill>
                <a:latin typeface="Corbel"/>
                <a:cs typeface="Corbel"/>
              </a:rPr>
              <a:t>(software/web server) </a:t>
            </a:r>
          </a:p>
          <a:p>
            <a:pPr>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dirty="0">
                <a:solidFill>
                  <a:srgbClr val="000000"/>
                </a:solidFill>
                <a:latin typeface="Corbel"/>
                <a:cs typeface="Corbel"/>
              </a:rPr>
              <a:t>	</a:t>
            </a:r>
            <a:r>
              <a:rPr lang="en-GB" sz="2000" dirty="0">
                <a:solidFill>
                  <a:srgbClr val="000000"/>
                </a:solidFill>
                <a:latin typeface="Corbel"/>
                <a:cs typeface="Corbel"/>
                <a:hlinkClick r:id="rId4"/>
              </a:rPr>
              <a:t>http://cluspro.bu.edu</a:t>
            </a:r>
            <a:endParaRPr lang="en-GB" sz="2000" dirty="0">
              <a:solidFill>
                <a:srgbClr val="000000"/>
              </a:solidFill>
              <a:latin typeface="Corbel"/>
              <a:cs typeface="Corbel"/>
            </a:endParaRPr>
          </a:p>
          <a:p>
            <a:pPr>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ICM-pro </a:t>
            </a:r>
            <a:r>
              <a:rPr lang="en-GB" sz="2000" dirty="0">
                <a:solidFill>
                  <a:srgbClr val="000000"/>
                </a:solidFill>
                <a:latin typeface="Corbel"/>
                <a:cs typeface="Corbel"/>
              </a:rPr>
              <a:t>(</a:t>
            </a:r>
            <a:r>
              <a:rPr lang="en-GB" sz="2000" dirty="0" err="1">
                <a:solidFill>
                  <a:srgbClr val="000000"/>
                </a:solidFill>
                <a:latin typeface="Corbel"/>
                <a:cs typeface="Corbel"/>
              </a:rPr>
              <a:t>deskt</a:t>
            </a:r>
            <a:r>
              <a:rPr lang="en-US" sz="2000" dirty="0">
                <a:latin typeface="Corbel"/>
                <a:cs typeface="Corbel"/>
              </a:rPr>
              <a:t>op-modeling environment</a:t>
            </a:r>
            <a:r>
              <a:rPr lang="en-GB" sz="2000" dirty="0">
                <a:solidFill>
                  <a:srgbClr val="000000"/>
                </a:solidFill>
                <a:latin typeface="Corbel"/>
                <a:cs typeface="Corbel"/>
              </a:rPr>
              <a:t>)</a:t>
            </a:r>
          </a:p>
          <a:p>
            <a:pPr>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dirty="0">
                <a:solidFill>
                  <a:srgbClr val="000000"/>
                </a:solidFill>
                <a:latin typeface="Corbel"/>
                <a:cs typeface="Corbel"/>
              </a:rPr>
              <a:t>	 </a:t>
            </a:r>
            <a:r>
              <a:rPr lang="en-GB" sz="2000" dirty="0">
                <a:solidFill>
                  <a:srgbClr val="000000"/>
                </a:solidFill>
                <a:latin typeface="Corbel"/>
                <a:cs typeface="Corbel"/>
                <a:hlinkClick r:id="rId5"/>
              </a:rPr>
              <a:t>http://www.molsoft.com/protein_protein_docking.html</a:t>
            </a:r>
            <a:endParaRPr lang="en-GB" sz="2000" dirty="0">
              <a:solidFill>
                <a:srgbClr val="000000"/>
              </a:solidFill>
              <a:latin typeface="Corbel"/>
              <a:cs typeface="Corbel"/>
            </a:endParaRPr>
          </a:p>
          <a:p>
            <a:pPr>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ROSETTADOCK </a:t>
            </a:r>
            <a:r>
              <a:rPr lang="en-GB" sz="2000" dirty="0">
                <a:solidFill>
                  <a:srgbClr val="000000"/>
                </a:solidFill>
                <a:latin typeface="Corbel"/>
                <a:cs typeface="Corbel"/>
              </a:rPr>
              <a:t>(software/web server)</a:t>
            </a:r>
            <a:br>
              <a:rPr lang="en-GB" sz="2000" dirty="0">
                <a:solidFill>
                  <a:srgbClr val="000000"/>
                </a:solidFill>
                <a:latin typeface="Corbel"/>
                <a:cs typeface="Corbel"/>
              </a:rPr>
            </a:br>
            <a:r>
              <a:rPr lang="en-GB" sz="2000" dirty="0">
                <a:solidFill>
                  <a:srgbClr val="000000"/>
                </a:solidFill>
                <a:latin typeface="Corbel"/>
                <a:cs typeface="Corbel"/>
              </a:rPr>
              <a:t>http://</a:t>
            </a:r>
            <a:r>
              <a:rPr lang="en-GB" sz="2000" dirty="0" err="1">
                <a:solidFill>
                  <a:srgbClr val="000000"/>
                </a:solidFill>
                <a:latin typeface="Corbel"/>
                <a:cs typeface="Corbel"/>
              </a:rPr>
              <a:t>graylab.jhu.edu</a:t>
            </a:r>
            <a:r>
              <a:rPr lang="en-GB" sz="2000" dirty="0">
                <a:solidFill>
                  <a:srgbClr val="000000"/>
                </a:solidFill>
                <a:latin typeface="Corbel"/>
                <a:cs typeface="Corbel"/>
              </a:rPr>
              <a:t>/docking/</a:t>
            </a:r>
            <a:r>
              <a:rPr lang="en-GB" sz="2000" dirty="0" err="1">
                <a:solidFill>
                  <a:srgbClr val="000000"/>
                </a:solidFill>
                <a:latin typeface="Corbel"/>
                <a:cs typeface="Corbel"/>
              </a:rPr>
              <a:t>rosetta</a:t>
            </a:r>
            <a:r>
              <a:rPr lang="en-GB" sz="2000" dirty="0">
                <a:solidFill>
                  <a:srgbClr val="000000"/>
                </a:solidFill>
                <a:latin typeface="Corbel"/>
                <a:cs typeface="Corbel"/>
              </a:rPr>
              <a:t>/</a:t>
            </a: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dirty="0">
                <a:solidFill>
                  <a:srgbClr val="000000"/>
                </a:solidFill>
                <a:latin typeface="Corbel"/>
                <a:cs typeface="Corbel"/>
                <a:hlinkClick r:id="rId6"/>
              </a:rPr>
              <a:t>http://rosettadock.graylab.jhu.edu/submit</a:t>
            </a:r>
            <a:r>
              <a:rPr lang="en-GB" sz="2000" dirty="0">
                <a:solidFill>
                  <a:srgbClr val="000000"/>
                </a:solidFill>
                <a:latin typeface="Corbel"/>
                <a:cs typeface="Corbel"/>
              </a:rPr>
              <a:t> </a:t>
            </a:r>
          </a:p>
          <a:p>
            <a:pPr marL="0" indent="0">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GRAMM-X </a:t>
            </a:r>
            <a:r>
              <a:rPr lang="en-GB" sz="2000" dirty="0">
                <a:solidFill>
                  <a:srgbClr val="000000"/>
                </a:solidFill>
                <a:latin typeface="Corbel"/>
                <a:cs typeface="Corbel"/>
              </a:rPr>
              <a:t>(web server)</a:t>
            </a:r>
            <a:br>
              <a:rPr lang="en-GB" sz="2000" b="1" dirty="0">
                <a:solidFill>
                  <a:srgbClr val="000000"/>
                </a:solidFill>
                <a:latin typeface="Corbel"/>
                <a:cs typeface="Corbel"/>
              </a:rPr>
            </a:br>
            <a:r>
              <a:rPr lang="en-GB" sz="2000" dirty="0">
                <a:solidFill>
                  <a:srgbClr val="000000"/>
                </a:solidFill>
                <a:latin typeface="Corbel"/>
                <a:cs typeface="Corbel"/>
                <a:hlinkClick r:id="rId7"/>
              </a:rPr>
              <a:t>http://vakser.bioinformatics.ku.edu/resources/gramm/grammx</a:t>
            </a: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PATCHDOCK/FIREDOCK </a:t>
            </a:r>
            <a:r>
              <a:rPr lang="en-GB" sz="2000" dirty="0">
                <a:solidFill>
                  <a:srgbClr val="000000"/>
                </a:solidFill>
                <a:latin typeface="Corbel"/>
                <a:cs typeface="Corbel"/>
              </a:rPr>
              <a:t>(software/web server)</a:t>
            </a:r>
            <a:br>
              <a:rPr lang="en-GB" sz="2000" dirty="0">
                <a:solidFill>
                  <a:srgbClr val="000000"/>
                </a:solidFill>
                <a:latin typeface="Corbel"/>
                <a:cs typeface="Corbel"/>
              </a:rPr>
            </a:br>
            <a:r>
              <a:rPr lang="en-GB" sz="2000" dirty="0">
                <a:solidFill>
                  <a:srgbClr val="000000"/>
                </a:solidFill>
                <a:latin typeface="Corbel"/>
                <a:cs typeface="Corbel"/>
                <a:hlinkClick r:id="rId8"/>
              </a:rPr>
              <a:t>http://bioinfo3d.cs.tau.ac.il/PatchDock/</a:t>
            </a:r>
            <a:r>
              <a:rPr lang="en-GB" sz="2000" dirty="0">
                <a:solidFill>
                  <a:srgbClr val="000000"/>
                </a:solidFill>
                <a:latin typeface="Corbel"/>
                <a:cs typeface="Corbel"/>
              </a:rPr>
              <a:t> </a:t>
            </a: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HEX </a:t>
            </a:r>
            <a:r>
              <a:rPr lang="en-GB" sz="2000" dirty="0">
                <a:solidFill>
                  <a:srgbClr val="000000"/>
                </a:solidFill>
                <a:latin typeface="Corbel"/>
                <a:cs typeface="Corbel"/>
              </a:rPr>
              <a:t>(software/web server)</a:t>
            </a:r>
            <a:br>
              <a:rPr lang="en-GB" sz="2000" b="1" dirty="0">
                <a:solidFill>
                  <a:srgbClr val="000000"/>
                </a:solidFill>
                <a:latin typeface="Corbel"/>
                <a:cs typeface="Corbel"/>
              </a:rPr>
            </a:br>
            <a:r>
              <a:rPr lang="en-GB" sz="2000" dirty="0">
                <a:solidFill>
                  <a:srgbClr val="000000"/>
                </a:solidFill>
                <a:latin typeface="Corbel"/>
                <a:cs typeface="Corbel"/>
                <a:hlinkClick r:id="rId9"/>
              </a:rPr>
              <a:t>http://hexserver.loria.fr</a:t>
            </a:r>
            <a:endParaRPr lang="en-GB" sz="2000" b="1" dirty="0">
              <a:solidFill>
                <a:srgbClr val="000000"/>
              </a:solidFill>
              <a:latin typeface="Corbel"/>
              <a:cs typeface="Corbel"/>
            </a:endParaRPr>
          </a:p>
        </p:txBody>
      </p:sp>
      <p:sp>
        <p:nvSpPr>
          <p:cNvPr id="4" name="Rectangle 2"/>
          <p:cNvSpPr txBox="1">
            <a:spLocks noChangeArrowheads="1"/>
          </p:cNvSpPr>
          <p:nvPr/>
        </p:nvSpPr>
        <p:spPr>
          <a:xfrm>
            <a:off x="1074563" y="0"/>
            <a:ext cx="7749912" cy="762000"/>
          </a:xfrm>
          <a:prstGeom prst="rect">
            <a:avLst/>
          </a:prstGeom>
        </p:spPr>
        <p:txBody>
          <a:bodyPr vert="horz" lIns="91440" tIns="45720" rIns="91440" bIns="45720" rtlCol="0">
            <a:normAutofit fontScale="47500" lnSpcReduction="20000"/>
          </a:bodyPr>
          <a:lstStyle/>
          <a:p>
            <a:pPr marL="342900" marR="0" lvl="0" indent="-342900" algn="l" defTabSz="457200" rtl="0" eaLnBrk="1" fontAlgn="auto" latinLnBrk="0" hangingPunct="1">
              <a:lnSpc>
                <a:spcPts val="3925"/>
              </a:lnSpc>
              <a:spcBef>
                <a:spcPct val="20000"/>
              </a:spcBef>
              <a:spcAft>
                <a:spcPts val="0"/>
              </a:spcAft>
              <a:buClrTx/>
              <a:buSzTx/>
              <a:buFont typeface="Arial"/>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kumimoji="0" lang="it-IT" sz="6500" b="1" i="0" u="none" strike="noStrike" kern="1200" cap="none" spc="0" normalizeH="0" baseline="0" noProof="0" dirty="0">
                <a:ln>
                  <a:noFill/>
                </a:ln>
                <a:solidFill>
                  <a:schemeClr val="tx1"/>
                </a:solidFill>
                <a:effectLst/>
                <a:uLnTx/>
                <a:uFillTx/>
                <a:latin typeface="Corbel"/>
                <a:ea typeface="+mn-ea"/>
                <a:cs typeface="Corbel"/>
              </a:rPr>
              <a:t>CAPRI experiment … who is the winner ??</a:t>
            </a:r>
          </a:p>
          <a:p>
            <a:pPr marL="342900" marR="0" lvl="0" indent="-342900" algn="l" defTabSz="457200" rtl="0" eaLnBrk="1" fontAlgn="auto" latinLnBrk="0" hangingPunct="1">
              <a:lnSpc>
                <a:spcPts val="3925"/>
              </a:lnSpc>
              <a:spcBef>
                <a:spcPct val="20000"/>
              </a:spcBef>
              <a:spcAft>
                <a:spcPts val="0"/>
              </a:spcAft>
              <a:buClrTx/>
              <a:buSzTx/>
              <a:buFont typeface="Arial"/>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kumimoji="0" lang="it-IT" sz="2000" b="0" i="0" u="none" strike="noStrike" kern="1200" cap="none" spc="0" normalizeH="0" baseline="0" noProof="0" dirty="0">
              <a:ln>
                <a:noFill/>
              </a:ln>
              <a:solidFill>
                <a:schemeClr val="tx1"/>
              </a:solidFill>
              <a:effectLst/>
              <a:uLnTx/>
              <a:uFillTx/>
              <a:latin typeface="Century Gothic"/>
              <a:ea typeface="+mn-ea"/>
              <a:cs typeface="Century Gothic"/>
            </a:endParaRPr>
          </a:p>
          <a:p>
            <a:pPr marL="342900" marR="0" lvl="0" indent="-342900" algn="l" defTabSz="457200" rtl="0" eaLnBrk="1" fontAlgn="auto" latinLnBrk="0" hangingPunct="1">
              <a:lnSpc>
                <a:spcPts val="3925"/>
              </a:lnSpc>
              <a:spcBef>
                <a:spcPct val="20000"/>
              </a:spcBef>
              <a:spcAft>
                <a:spcPts val="0"/>
              </a:spcAft>
              <a:buClrTx/>
              <a:buSzTx/>
              <a:buFont typeface="Arial"/>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kumimoji="0" lang="it-IT" sz="2000" b="0" i="0" u="none" strike="noStrike" kern="1200" cap="none" spc="0" normalizeH="0" baseline="0" noProof="0" dirty="0">
              <a:ln>
                <a:noFill/>
              </a:ln>
              <a:solidFill>
                <a:schemeClr val="tx1"/>
              </a:solidFill>
              <a:effectLst/>
              <a:uLnTx/>
              <a:uFillTx/>
              <a:latin typeface="Century Gothic"/>
              <a:ea typeface="+mn-ea"/>
              <a:cs typeface="Century Gothic"/>
            </a:endParaRPr>
          </a:p>
          <a:p>
            <a:pPr marL="342900" marR="0" lvl="0" indent="-342900" algn="l" defTabSz="457200" rtl="0" eaLnBrk="1" fontAlgn="auto" latinLnBrk="0" hangingPunct="1">
              <a:lnSpc>
                <a:spcPts val="3925"/>
              </a:lnSpc>
              <a:spcBef>
                <a:spcPct val="20000"/>
              </a:spcBef>
              <a:spcAft>
                <a:spcPts val="0"/>
              </a:spcAft>
              <a:buClrTx/>
              <a:buSzTx/>
              <a:buFont typeface="Arial"/>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kumimoji="0" lang="it-IT" sz="2000" b="0" i="0" u="none" strike="noStrike" kern="1200" cap="none" spc="0" normalizeH="0" baseline="0" noProof="0" dirty="0">
              <a:ln>
                <a:noFill/>
              </a:ln>
              <a:solidFill>
                <a:schemeClr val="tx1"/>
              </a:solidFill>
              <a:effectLst/>
              <a:uLnTx/>
              <a:uFillTx/>
              <a:latin typeface="Century Gothic"/>
              <a:ea typeface="+mn-ea"/>
              <a:cs typeface="Century Gothic"/>
            </a:endParaRPr>
          </a:p>
        </p:txBody>
      </p:sp>
    </p:spTree>
    <p:extLst>
      <p:ext uri="{BB962C8B-B14F-4D97-AF65-F5344CB8AC3E}">
        <p14:creationId xmlns:p14="http://schemas.microsoft.com/office/powerpoint/2010/main" val="32087821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2213812" y="2803358"/>
            <a:ext cx="4824662" cy="830997"/>
          </a:xfrm>
          <a:prstGeom prst="rect">
            <a:avLst/>
          </a:prstGeom>
          <a:noFill/>
        </p:spPr>
        <p:txBody>
          <a:bodyPr wrap="square" rtlCol="0">
            <a:spAutoFit/>
          </a:bodyPr>
          <a:lstStyle/>
          <a:p>
            <a:r>
              <a:rPr lang="it-IT" sz="4800">
                <a:solidFill>
                  <a:schemeClr val="bg1"/>
                </a:solidFill>
              </a:rPr>
              <a:t>Molecular docking</a:t>
            </a:r>
          </a:p>
        </p:txBody>
      </p:sp>
    </p:spTree>
    <p:extLst>
      <p:ext uri="{BB962C8B-B14F-4D97-AF65-F5344CB8AC3E}">
        <p14:creationId xmlns:p14="http://schemas.microsoft.com/office/powerpoint/2010/main" val="4127108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19791</TotalTime>
  <Words>4164</Words>
  <Application>Microsoft Macintosh PowerPoint</Application>
  <PresentationFormat>On-screen Show (4:3)</PresentationFormat>
  <Paragraphs>449</Paragraphs>
  <Slides>89</Slides>
  <Notes>20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Century Gothic</vt:lpstr>
      <vt:lpstr>Corbel</vt:lpstr>
      <vt:lpstr>Courier New</vt:lpstr>
      <vt:lpstr>Office Theme</vt:lpstr>
      <vt:lpstr>PowerPoint Presentation</vt:lpstr>
      <vt:lpstr>How PPI surfaces can be studied?</vt:lpstr>
      <vt:lpstr>PowerPoint Presentation</vt:lpstr>
      <vt:lpstr>PowerPoint Presentation</vt:lpstr>
      <vt:lpstr>Prediction of protein-protein interactions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Protein-ligand interactions</vt:lpstr>
      <vt:lpstr>PowerPoint Presentation</vt:lpstr>
      <vt:lpstr>Protein-protein docking: modelling the structure of protein complexes</vt:lpstr>
      <vt:lpstr>What types of questions can docking address?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Another key ingredient in docking</vt:lpstr>
      <vt:lpstr>PowerPoint Presentation</vt:lpstr>
      <vt:lpstr>Surface representation</vt:lpstr>
      <vt:lpstr>PowerPoint Presentation</vt:lpstr>
      <vt:lpstr>PowerPoint Presentation</vt:lpstr>
      <vt:lpstr>PowerPoint Presentation</vt:lpstr>
      <vt:lpstr>Rigid vs flexible docking</vt:lpstr>
      <vt:lpstr>Rigid vs flexible docking</vt:lpstr>
      <vt:lpstr>Rigid vs flexible docking</vt:lpstr>
      <vt:lpstr>Docking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Kozakov et al, Biophys J, 2005</vt:lpstr>
      <vt:lpstr>Kozakov et al, Biophys J, 2005</vt:lpstr>
      <vt:lpstr>Kozakov et al, Biophys J, 2005</vt:lpstr>
      <vt:lpstr>Challenges &amp; limitations 1</vt:lpstr>
      <vt:lpstr>Challenges &amp; limitations 2</vt:lpstr>
      <vt:lpstr>Challenges &amp; limitations 3</vt:lpstr>
      <vt:lpstr>Challenges &amp; limitations 4</vt:lpstr>
      <vt:lpstr>Challenges &amp; limitations 5</vt:lpstr>
      <vt:lpstr>Challenges &amp; limitations 6</vt:lpstr>
      <vt:lpstr>Conclusions</vt:lpstr>
      <vt:lpstr>Conclusions</vt:lpstr>
      <vt:lpstr>Conclusions</vt:lpstr>
      <vt:lpstr>Conclusions</vt:lpstr>
      <vt:lpstr>Conclusions</vt:lpstr>
      <vt:lpstr>Conclusions </vt:lpstr>
      <vt:lpstr>PowerPoint Presentation</vt:lpstr>
      <vt:lpstr>PowerPoint Presentation</vt:lpstr>
      <vt:lpstr>PowerPoint Presentation</vt:lpstr>
      <vt:lpstr>PowerPoint Presentation</vt:lpstr>
      <vt:lpstr>ClusPro  http://nrc.bu.edu/cluster</vt:lpstr>
      <vt:lpstr>ClusPro  http://nrc.bu.edu/cluster</vt:lpstr>
      <vt:lpstr>ClusPro  http://nrc.bu.edu/cluster</vt:lpstr>
      <vt:lpstr>ClusPro  http://nrc.bu.edu/cluster</vt:lpstr>
      <vt:lpstr>PowerPoint Presentation</vt:lpstr>
      <vt:lpstr>PowerPoint Presentation</vt:lpstr>
      <vt:lpstr>The HADDOCK protocol </vt:lpstr>
      <vt:lpstr>The HADDOCK services</vt:lpstr>
      <vt:lpstr>PowerPoint Presentation</vt:lpstr>
      <vt:lpstr>PowerPoint Presentation</vt:lpstr>
      <vt:lpstr>PowerPoint Presentation</vt:lpstr>
      <vt:lpstr>PowerPoint Presentation</vt:lpstr>
      <vt:lpstr>PowerPoint Presentation</vt:lpstr>
      <vt:lpstr>PowerPoint Presentation</vt:lpstr>
      <vt:lpstr>CAPRI: Critical Assessment of PRotein Interactions</vt:lpstr>
      <vt:lpstr>CAPRI: Critical Assessment of PRotein Interactions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Allegra Via</dc:creator>
  <cp:keywords/>
  <dc:description/>
  <cp:lastModifiedBy>Allegra Via</cp:lastModifiedBy>
  <cp:revision>122</cp:revision>
  <dcterms:created xsi:type="dcterms:W3CDTF">2016-05-26T15:58:42Z</dcterms:created>
  <dcterms:modified xsi:type="dcterms:W3CDTF">2021-04-29T11:38:38Z</dcterms:modified>
  <cp:category/>
</cp:coreProperties>
</file>